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sldIdLst>
    <p:sldId id="256" r:id="rId5"/>
    <p:sldId id="332" r:id="rId6"/>
    <p:sldId id="392" r:id="rId7"/>
    <p:sldId id="393" r:id="rId8"/>
    <p:sldId id="394" r:id="rId9"/>
    <p:sldId id="398" r:id="rId10"/>
    <p:sldId id="363" r:id="rId11"/>
    <p:sldId id="361" r:id="rId12"/>
    <p:sldId id="362" r:id="rId13"/>
    <p:sldId id="364" r:id="rId14"/>
    <p:sldId id="365" r:id="rId15"/>
    <p:sldId id="366" r:id="rId16"/>
    <p:sldId id="380" r:id="rId17"/>
    <p:sldId id="381" r:id="rId18"/>
    <p:sldId id="382" r:id="rId19"/>
    <p:sldId id="383" r:id="rId20"/>
    <p:sldId id="384" r:id="rId21"/>
    <p:sldId id="385" r:id="rId22"/>
    <p:sldId id="386" r:id="rId23"/>
    <p:sldId id="402" r:id="rId24"/>
    <p:sldId id="403" r:id="rId25"/>
    <p:sldId id="404" r:id="rId26"/>
    <p:sldId id="387" r:id="rId27"/>
    <p:sldId id="388" r:id="rId28"/>
    <p:sldId id="389" r:id="rId29"/>
    <p:sldId id="378" r:id="rId30"/>
    <p:sldId id="30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599"/>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a:p>
        </p:txBody>
      </p:sp>
    </p:spTree>
    <p:extLst>
      <p:ext uri="{BB962C8B-B14F-4D97-AF65-F5344CB8AC3E}">
        <p14:creationId xmlns:p14="http://schemas.microsoft.com/office/powerpoint/2010/main" val="566395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2</a:t>
            </a:fld>
            <a:endParaRPr lang="en-GB"/>
          </a:p>
        </p:txBody>
      </p:sp>
    </p:spTree>
    <p:extLst>
      <p:ext uri="{BB962C8B-B14F-4D97-AF65-F5344CB8AC3E}">
        <p14:creationId xmlns:p14="http://schemas.microsoft.com/office/powerpoint/2010/main" val="26795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236931-8A55-4E8B-8207-8C1889BB1345}" type="slidenum">
              <a:rPr lang="en-GB" smtClean="0"/>
              <a:t>15</a:t>
            </a:fld>
            <a:endParaRPr lang="en-GB"/>
          </a:p>
        </p:txBody>
      </p:sp>
    </p:spTree>
    <p:extLst>
      <p:ext uri="{BB962C8B-B14F-4D97-AF65-F5344CB8AC3E}">
        <p14:creationId xmlns:p14="http://schemas.microsoft.com/office/powerpoint/2010/main" val="1940210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hyperlink" Target="mailto:GCESociology@wjec.co.u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516689" y="2656557"/>
            <a:ext cx="7772400" cy="52364"/>
          </a:xfrm>
          <a:noFill/>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 Level Sociology Unit 4</a:t>
            </a: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A4D67D-AD3A-7B4A-B506-4B9F2FD295FD}"/>
              </a:ext>
            </a:extLst>
          </p:cNvPr>
          <p:cNvSpPr txBox="1"/>
          <p:nvPr/>
        </p:nvSpPr>
        <p:spPr>
          <a:xfrm>
            <a:off x="581025" y="1536031"/>
            <a:ext cx="5666874" cy="338554"/>
          </a:xfrm>
          <a:prstGeom prst="rect">
            <a:avLst/>
          </a:prstGeom>
          <a:noFill/>
        </p:spPr>
        <p:txBody>
          <a:bodyPr wrap="square" rtlCol="0">
            <a:spAutoFit/>
          </a:bodyPr>
          <a:lstStyle/>
          <a:p>
            <a:r>
              <a:rPr lang="en-GB" sz="1600" b="1" dirty="0">
                <a:solidFill>
                  <a:srgbClr val="0070C0"/>
                </a:solidFill>
                <a:latin typeface="Arial" panose="020B0604020202020204" pitchFamily="34" charset="0"/>
                <a:cs typeface="Arial" panose="020B0604020202020204" pitchFamily="34" charset="0"/>
              </a:rPr>
              <a:t>Command words</a:t>
            </a:r>
          </a:p>
        </p:txBody>
      </p:sp>
      <p:sp>
        <p:nvSpPr>
          <p:cNvPr id="3" name="TextBox 2">
            <a:extLst>
              <a:ext uri="{FF2B5EF4-FFF2-40B4-BE49-F238E27FC236}">
                <a16:creationId xmlns:a16="http://schemas.microsoft.com/office/drawing/2014/main" id="{47D72F04-C980-774B-A080-C77761466B94}"/>
              </a:ext>
            </a:extLst>
          </p:cNvPr>
          <p:cNvSpPr txBox="1"/>
          <p:nvPr/>
        </p:nvSpPr>
        <p:spPr>
          <a:xfrm>
            <a:off x="581025" y="2418348"/>
            <a:ext cx="8039100" cy="3208571"/>
          </a:xfrm>
          <a:prstGeom prst="rect">
            <a:avLst/>
          </a:prstGeom>
          <a:noFill/>
        </p:spPr>
        <p:txBody>
          <a:bodyPr wrap="square" rtlCol="0">
            <a:spAutoFit/>
          </a:bodyPr>
          <a:lstStyle/>
          <a:p>
            <a:r>
              <a:rPr lang="en-GB" sz="1350" b="1" dirty="0">
                <a:latin typeface="Arial" panose="020B0604020202020204" pitchFamily="34" charset="0"/>
                <a:cs typeface="Arial" panose="020B0604020202020204" pitchFamily="34" charset="0"/>
              </a:rPr>
              <a:t>Explain how</a:t>
            </a:r>
            <a:r>
              <a:rPr lang="en-GB" sz="1350" dirty="0">
                <a:latin typeface="Arial" panose="020B0604020202020204" pitchFamily="34" charset="0"/>
                <a:cs typeface="Arial" panose="020B0604020202020204" pitchFamily="34" charset="0"/>
              </a:rPr>
              <a:t>.	This is asking you to describe and explain, with examples, a sociological 		process.</a:t>
            </a:r>
          </a:p>
          <a:p>
            <a:endParaRPr lang="en-GB" sz="1350" dirty="0">
              <a:latin typeface="Arial" panose="020B0604020202020204" pitchFamily="34" charset="0"/>
              <a:cs typeface="Arial" panose="020B0604020202020204" pitchFamily="34" charset="0"/>
            </a:endParaRPr>
          </a:p>
          <a:p>
            <a:r>
              <a:rPr lang="en-GB" sz="1350" b="1" dirty="0">
                <a:latin typeface="Arial" panose="020B0604020202020204" pitchFamily="34" charset="0"/>
                <a:cs typeface="Arial" panose="020B0604020202020204" pitchFamily="34" charset="0"/>
              </a:rPr>
              <a:t>Explain reasons.    	</a:t>
            </a:r>
            <a:r>
              <a:rPr lang="en-GB" sz="1350" dirty="0">
                <a:latin typeface="Arial" panose="020B0604020202020204" pitchFamily="34" charset="0"/>
                <a:cs typeface="Arial" panose="020B0604020202020204" pitchFamily="34" charset="0"/>
              </a:rPr>
              <a:t>This requires you to offer reasons [the question might state how many] for a 		specific sociological fact, decision or concept. You would need to explain each 		reason.</a:t>
            </a:r>
          </a:p>
          <a:p>
            <a:endParaRPr lang="en-GB" sz="1350" dirty="0">
              <a:latin typeface="Arial" panose="020B0604020202020204" pitchFamily="34" charset="0"/>
              <a:cs typeface="Arial" panose="020B0604020202020204" pitchFamily="34" charset="0"/>
            </a:endParaRPr>
          </a:p>
          <a:p>
            <a:r>
              <a:rPr lang="en-GB" sz="1350" b="1" dirty="0">
                <a:latin typeface="Arial" panose="020B0604020202020204" pitchFamily="34" charset="0"/>
                <a:cs typeface="Arial" panose="020B0604020202020204" pitchFamily="34" charset="0"/>
              </a:rPr>
              <a:t>Explain the meaning of </a:t>
            </a:r>
            <a:r>
              <a:rPr lang="en-GB" sz="1350" dirty="0">
                <a:latin typeface="Arial" panose="020B0604020202020204" pitchFamily="34" charset="0"/>
                <a:cs typeface="Arial" panose="020B0604020202020204" pitchFamily="34" charset="0"/>
              </a:rPr>
              <a:t>You will usually need to offer a simple definition here with some extra facts 		and examples to show understanding.</a:t>
            </a:r>
          </a:p>
          <a:p>
            <a:r>
              <a:rPr lang="en-GB" sz="1350" dirty="0">
                <a:latin typeface="Arial" panose="020B0604020202020204" pitchFamily="34" charset="0"/>
                <a:cs typeface="Arial" panose="020B0604020202020204" pitchFamily="34" charset="0"/>
              </a:rPr>
              <a:t> </a:t>
            </a:r>
          </a:p>
          <a:p>
            <a:r>
              <a:rPr lang="en-GB" sz="1350" b="1" dirty="0">
                <a:latin typeface="Arial" panose="020B0604020202020204" pitchFamily="34" charset="0"/>
                <a:cs typeface="Arial" panose="020B0604020202020204" pitchFamily="34" charset="0"/>
              </a:rPr>
              <a:t>Outline and explain. 	</a:t>
            </a:r>
            <a:r>
              <a:rPr lang="en-GB" sz="1350" dirty="0">
                <a:latin typeface="Arial" panose="020B0604020202020204" pitchFamily="34" charset="0"/>
                <a:cs typeface="Arial" panose="020B0604020202020204" pitchFamily="34" charset="0"/>
              </a:rPr>
              <a:t>You need to give</a:t>
            </a:r>
            <a:r>
              <a:rPr lang="en-GB" sz="1350" b="1" dirty="0">
                <a:latin typeface="Arial" panose="020B0604020202020204" pitchFamily="34" charset="0"/>
                <a:cs typeface="Arial" panose="020B0604020202020204" pitchFamily="34" charset="0"/>
              </a:rPr>
              <a:t>  </a:t>
            </a:r>
            <a:r>
              <a:rPr lang="en-GB" sz="1350" dirty="0">
                <a:latin typeface="Arial" panose="020B0604020202020204" pitchFamily="34" charset="0"/>
                <a:cs typeface="Arial" panose="020B0604020202020204" pitchFamily="34" charset="0"/>
              </a:rPr>
              <a:t>a general description of the essential features of something 		with and explanation and examples to show understanding.</a:t>
            </a:r>
          </a:p>
          <a:p>
            <a:endParaRPr lang="en-GB" sz="1350" dirty="0">
              <a:latin typeface="Arial" panose="020B0604020202020204" pitchFamily="34" charset="0"/>
              <a:cs typeface="Arial" panose="020B0604020202020204" pitchFamily="34" charset="0"/>
            </a:endParaRPr>
          </a:p>
          <a:p>
            <a:r>
              <a:rPr lang="en-GB" sz="1350" dirty="0">
                <a:latin typeface="Arial" panose="020B0604020202020204" pitchFamily="34" charset="0"/>
                <a:cs typeface="Arial" panose="020B0604020202020204" pitchFamily="34" charset="0"/>
              </a:rPr>
              <a:t> </a:t>
            </a:r>
            <a:r>
              <a:rPr lang="en-GB" sz="1350" dirty="0">
                <a:solidFill>
                  <a:srgbClr val="008F00"/>
                </a:solidFill>
                <a:latin typeface="Arial" panose="020B0604020202020204" pitchFamily="34" charset="0"/>
                <a:cs typeface="Arial" panose="020B0604020202020204" pitchFamily="34" charset="0"/>
              </a:rPr>
              <a:t>AO1</a:t>
            </a:r>
            <a:r>
              <a:rPr lang="en-GB" sz="1350" dirty="0">
                <a:latin typeface="Arial" panose="020B0604020202020204" pitchFamily="34" charset="0"/>
                <a:cs typeface="Arial" panose="020B0604020202020204" pitchFamily="34" charset="0"/>
              </a:rPr>
              <a:t> and </a:t>
            </a:r>
            <a:r>
              <a:rPr lang="en-GB" sz="1350" dirty="0">
                <a:solidFill>
                  <a:srgbClr val="0432FF"/>
                </a:solidFill>
                <a:latin typeface="Arial" panose="020B0604020202020204" pitchFamily="34" charset="0"/>
                <a:cs typeface="Arial" panose="020B0604020202020204" pitchFamily="34" charset="0"/>
              </a:rPr>
              <a:t>AO2</a:t>
            </a:r>
            <a:r>
              <a:rPr lang="en-GB" sz="1350" dirty="0">
                <a:latin typeface="Arial" panose="020B0604020202020204" pitchFamily="34" charset="0"/>
                <a:cs typeface="Arial" panose="020B0604020202020204" pitchFamily="34" charset="0"/>
              </a:rPr>
              <a:t> skills are being examined in questions with these command words.</a:t>
            </a:r>
          </a:p>
          <a:p>
            <a:r>
              <a:rPr lang="en-GB" sz="1350" b="1" dirty="0">
                <a:latin typeface="Arial" panose="020B0604020202020204" pitchFamily="34" charset="0"/>
                <a:cs typeface="Arial" panose="020B0604020202020204" pitchFamily="34" charset="0"/>
              </a:rPr>
              <a:t> </a:t>
            </a:r>
            <a:endParaRPr lang="en-US" sz="13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9236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13B51-5902-BF42-A1B2-854EF6C53853}"/>
              </a:ext>
            </a:extLst>
          </p:cNvPr>
          <p:cNvSpPr txBox="1"/>
          <p:nvPr/>
        </p:nvSpPr>
        <p:spPr>
          <a:xfrm>
            <a:off x="361950" y="2322368"/>
            <a:ext cx="8448675" cy="3108543"/>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Assess.	</a:t>
            </a:r>
            <a:r>
              <a:rPr lang="en-GB" sz="1400" dirty="0">
                <a:latin typeface="Arial" panose="020B0604020202020204" pitchFamily="34" charset="0"/>
                <a:cs typeface="Arial" panose="020B0604020202020204" pitchFamily="34" charset="0"/>
              </a:rPr>
              <a:t>You are required to weigh up the strengths and weaknesses of a sociological theory, concept 	or explanation and make a judgement on its value.</a:t>
            </a:r>
          </a:p>
          <a:p>
            <a:r>
              <a:rPr lang="en-GB" sz="1400" b="1" dirty="0">
                <a:latin typeface="Arial" panose="020B0604020202020204" pitchFamily="34" charset="0"/>
                <a:cs typeface="Arial" panose="020B0604020202020204" pitchFamily="34" charset="0"/>
              </a:rPr>
              <a:t>Discuss	</a:t>
            </a:r>
            <a:r>
              <a:rPr lang="en-GB" sz="1400" dirty="0">
                <a:latin typeface="Arial" panose="020B0604020202020204" pitchFamily="34" charset="0"/>
                <a:cs typeface="Arial" panose="020B0604020202020204" pitchFamily="34" charset="0"/>
              </a:rPr>
              <a:t>You are required to write about sociological ideas about a specific issue in detail, taking into 	account different sociological ideas about the topic.</a:t>
            </a:r>
          </a:p>
          <a:p>
            <a:r>
              <a:rPr lang="en-GB" sz="1400" dirty="0">
                <a:latin typeface="Arial" panose="020B0604020202020204" pitchFamily="34" charset="0"/>
                <a:cs typeface="Arial" panose="020B0604020202020204" pitchFamily="34" charset="0"/>
              </a:rPr>
              <a:t> </a:t>
            </a:r>
          </a:p>
          <a:p>
            <a:r>
              <a:rPr lang="en-GB" sz="1400" b="1" dirty="0">
                <a:latin typeface="Arial" panose="020B0604020202020204" pitchFamily="34" charset="0"/>
                <a:cs typeface="Arial" panose="020B0604020202020204" pitchFamily="34" charset="0"/>
              </a:rPr>
              <a:t>Evaluate.	</a:t>
            </a:r>
            <a:r>
              <a:rPr lang="en-GB" sz="1400" dirty="0">
                <a:latin typeface="Arial" panose="020B0604020202020204" pitchFamily="34" charset="0"/>
                <a:cs typeface="Arial" panose="020B0604020202020204" pitchFamily="34" charset="0"/>
              </a:rPr>
              <a:t>You are required</a:t>
            </a:r>
            <a:r>
              <a:rPr lang="en-GB" sz="1400" b="1"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to judge the quality, usefulness or value of a sociological explanation or 	theory.</a:t>
            </a:r>
          </a:p>
          <a:p>
            <a:r>
              <a:rPr lang="en-US" sz="1400" i="1" dirty="0">
                <a:solidFill>
                  <a:srgbClr val="008F00"/>
                </a:solidFill>
                <a:latin typeface="Arial" panose="020B0604020202020204" pitchFamily="34" charset="0"/>
                <a:cs typeface="Arial" panose="020B0604020202020204" pitchFamily="34" charset="0"/>
              </a:rPr>
              <a:t>	AO1.  </a:t>
            </a:r>
            <a:r>
              <a:rPr lang="en-US" sz="1400" i="1" dirty="0">
                <a:solidFill>
                  <a:srgbClr val="0432FF"/>
                </a:solidFill>
                <a:latin typeface="Arial" panose="020B0604020202020204" pitchFamily="34" charset="0"/>
                <a:cs typeface="Arial" panose="020B0604020202020204" pitchFamily="34" charset="0"/>
              </a:rPr>
              <a:t>AO2. and </a:t>
            </a:r>
            <a:r>
              <a:rPr lang="en-US" sz="1400" i="1" dirty="0">
                <a:solidFill>
                  <a:srgbClr val="FF0000"/>
                </a:solidFill>
                <a:latin typeface="Arial" panose="020B0604020202020204" pitchFamily="34" charset="0"/>
                <a:cs typeface="Arial" panose="020B0604020202020204" pitchFamily="34" charset="0"/>
              </a:rPr>
              <a:t>AO3 skills are being examined in questions with these command words</a:t>
            </a:r>
            <a:endParaRPr lang="en-US" sz="1400" i="1" dirty="0">
              <a:solidFill>
                <a:srgbClr val="008F00"/>
              </a:solidFill>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Summarise. </a:t>
            </a:r>
            <a:r>
              <a:rPr lang="en-GB" sz="1400" dirty="0">
                <a:latin typeface="Arial" panose="020B0604020202020204" pitchFamily="34" charset="0"/>
                <a:cs typeface="Arial" panose="020B0604020202020204" pitchFamily="34" charset="0"/>
              </a:rPr>
              <a:t>Offer the main points to show understanding of what is being summarised.  </a:t>
            </a:r>
            <a:r>
              <a:rPr lang="en-GB" sz="1400" i="1" dirty="0">
                <a:solidFill>
                  <a:srgbClr val="008F00"/>
                </a:solidFill>
                <a:latin typeface="Arial" panose="020B0604020202020204" pitchFamily="34" charset="0"/>
                <a:cs typeface="Arial" panose="020B0604020202020204" pitchFamily="34" charset="0"/>
              </a:rPr>
              <a:t>AO1 and </a:t>
            </a:r>
            <a:r>
              <a:rPr lang="en-GB" sz="1400" i="1" dirty="0">
                <a:solidFill>
                  <a:srgbClr val="0432FF"/>
                </a:solidFill>
                <a:latin typeface="Arial" panose="020B0604020202020204" pitchFamily="34" charset="0"/>
                <a:cs typeface="Arial" panose="020B0604020202020204" pitchFamily="34" charset="0"/>
              </a:rPr>
              <a:t>AO2 	skills</a:t>
            </a:r>
            <a:endParaRPr lang="en-GB" sz="1400" i="1" dirty="0">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With reference to sociological studies/evidence.   </a:t>
            </a:r>
            <a:r>
              <a:rPr lang="en-GB" sz="1400" dirty="0">
                <a:latin typeface="Arial" panose="020B0604020202020204" pitchFamily="34" charset="0"/>
                <a:cs typeface="Arial" panose="020B0604020202020204" pitchFamily="34" charset="0"/>
              </a:rPr>
              <a:t>You are expected to refer to sociological studies to illustrate the points made. </a:t>
            </a:r>
          </a:p>
        </p:txBody>
      </p:sp>
    </p:spTree>
    <p:extLst>
      <p:ext uri="{BB962C8B-B14F-4D97-AF65-F5344CB8AC3E}">
        <p14:creationId xmlns:p14="http://schemas.microsoft.com/office/powerpoint/2010/main" val="1091100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28A6FB-11F7-6540-AE96-6B50EAE4A448}"/>
              </a:ext>
            </a:extLst>
          </p:cNvPr>
          <p:cNvSpPr txBox="1"/>
          <p:nvPr/>
        </p:nvSpPr>
        <p:spPr>
          <a:xfrm>
            <a:off x="162720" y="2190990"/>
            <a:ext cx="8619329" cy="1754326"/>
          </a:xfrm>
          <a:prstGeom prst="rect">
            <a:avLst/>
          </a:prstGeom>
          <a:noFill/>
        </p:spPr>
        <p:txBody>
          <a:bodyPr wrap="square" rtlCol="0">
            <a:spAutoFit/>
          </a:bodyPr>
          <a:lstStyle/>
          <a:p>
            <a:r>
              <a:rPr lang="en-US" sz="1350" b="1" dirty="0">
                <a:latin typeface="Arial" panose="020B0604020202020204" pitchFamily="34" charset="0"/>
                <a:cs typeface="Arial" panose="020B0604020202020204" pitchFamily="34" charset="0"/>
              </a:rPr>
              <a:t>What are examiners looking for here? TIPS</a:t>
            </a:r>
          </a:p>
          <a:p>
            <a:r>
              <a:rPr lang="en-US" sz="1350" dirty="0">
                <a:latin typeface="Arial" panose="020B0604020202020204" pitchFamily="34" charset="0"/>
                <a:cs typeface="Arial" panose="020B0604020202020204" pitchFamily="34" charset="0"/>
              </a:rPr>
              <a:t>Context; not just describing two strengths of the method, look for a link between the aims of the research and what the researchers were trying to achieve and why this method might have been a good choice. Without context the answer won’t get into band 4.</a:t>
            </a:r>
          </a:p>
          <a:p>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Here is the mark scheme for this question with some helpful hints. The hints won’t always be an exact fit to the answer, but they give you an idea of which band the answer should go in.</a:t>
            </a:r>
          </a:p>
          <a:p>
            <a:endParaRPr lang="en-US" sz="135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0C52453E-779B-3C49-9F91-2ECFCE72AB3E}"/>
              </a:ext>
            </a:extLst>
          </p:cNvPr>
          <p:cNvSpPr/>
          <p:nvPr/>
        </p:nvSpPr>
        <p:spPr>
          <a:xfrm>
            <a:off x="162721" y="1510227"/>
            <a:ext cx="8619329" cy="300082"/>
          </a:xfrm>
          <a:prstGeom prst="rect">
            <a:avLst/>
          </a:prstGeom>
        </p:spPr>
        <p:txBody>
          <a:bodyPr wrap="square">
            <a:spAutoFit/>
          </a:bodyPr>
          <a:lstStyle/>
          <a:p>
            <a:r>
              <a:rPr lang="en-US" sz="1350" dirty="0">
                <a:latin typeface="Arial" panose="020B0604020202020204" pitchFamily="34" charset="0"/>
                <a:cs typeface="Arial" panose="020B0604020202020204" pitchFamily="34" charset="0"/>
              </a:rPr>
              <a:t>1a </a:t>
            </a:r>
            <a:r>
              <a:rPr lang="en-US" sz="1350" dirty="0">
                <a:solidFill>
                  <a:srgbClr val="0432FF"/>
                </a:solidFill>
                <a:latin typeface="Arial" panose="020B0604020202020204" pitchFamily="34" charset="0"/>
                <a:cs typeface="Arial" panose="020B0604020202020204" pitchFamily="34" charset="0"/>
              </a:rPr>
              <a:t>Identify and explain </a:t>
            </a:r>
            <a:r>
              <a:rPr lang="en-US" sz="1350" dirty="0">
                <a:latin typeface="Arial" panose="020B0604020202020204" pitchFamily="34" charset="0"/>
                <a:cs typeface="Arial" panose="020B0604020202020204" pitchFamily="34" charset="0"/>
              </a:rPr>
              <a:t>two reasons why the researchers decided to use structured interviews in their research.</a:t>
            </a:r>
          </a:p>
        </p:txBody>
      </p:sp>
    </p:spTree>
    <p:extLst>
      <p:ext uri="{BB962C8B-B14F-4D97-AF65-F5344CB8AC3E}">
        <p14:creationId xmlns:p14="http://schemas.microsoft.com/office/powerpoint/2010/main" val="3965363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BCEC8B-A04C-344B-8171-DED1BE4D7574}"/>
              </a:ext>
            </a:extLst>
          </p:cNvPr>
          <p:cNvSpPr txBox="1"/>
          <p:nvPr/>
        </p:nvSpPr>
        <p:spPr>
          <a:xfrm>
            <a:off x="1453203" y="1235776"/>
            <a:ext cx="6197139"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Question 1a mark scheme </a:t>
            </a:r>
          </a:p>
        </p:txBody>
      </p:sp>
      <p:graphicFrame>
        <p:nvGraphicFramePr>
          <p:cNvPr id="3" name="Table 2">
            <a:extLst>
              <a:ext uri="{FF2B5EF4-FFF2-40B4-BE49-F238E27FC236}">
                <a16:creationId xmlns:a16="http://schemas.microsoft.com/office/drawing/2014/main" id="{F7D1AAE6-E506-1147-94E4-5ACEBB19F1DD}"/>
              </a:ext>
            </a:extLst>
          </p:cNvPr>
          <p:cNvGraphicFramePr>
            <a:graphicFrameLocks noGrp="1"/>
          </p:cNvGraphicFramePr>
          <p:nvPr>
            <p:extLst>
              <p:ext uri="{D42A27DB-BD31-4B8C-83A1-F6EECF244321}">
                <p14:modId xmlns:p14="http://schemas.microsoft.com/office/powerpoint/2010/main" val="2699677744"/>
              </p:ext>
            </p:extLst>
          </p:nvPr>
        </p:nvGraphicFramePr>
        <p:xfrm>
          <a:off x="1138990" y="1651274"/>
          <a:ext cx="6172200" cy="5078429"/>
        </p:xfrm>
        <a:graphic>
          <a:graphicData uri="http://schemas.openxmlformats.org/drawingml/2006/table">
            <a:tbl>
              <a:tblPr firstRow="1" firstCol="1" bandRow="1">
                <a:tableStyleId>{5C22544A-7EE6-4342-B048-85BDC9FD1C3A}</a:tableStyleId>
              </a:tblPr>
              <a:tblGrid>
                <a:gridCol w="436061">
                  <a:extLst>
                    <a:ext uri="{9D8B030D-6E8A-4147-A177-3AD203B41FA5}">
                      <a16:colId xmlns:a16="http://schemas.microsoft.com/office/drawing/2014/main" val="4042302580"/>
                    </a:ext>
                  </a:extLst>
                </a:gridCol>
                <a:gridCol w="2867736">
                  <a:extLst>
                    <a:ext uri="{9D8B030D-6E8A-4147-A177-3AD203B41FA5}">
                      <a16:colId xmlns:a16="http://schemas.microsoft.com/office/drawing/2014/main" val="3139480899"/>
                    </a:ext>
                  </a:extLst>
                </a:gridCol>
                <a:gridCol w="2868403">
                  <a:extLst>
                    <a:ext uri="{9D8B030D-6E8A-4147-A177-3AD203B41FA5}">
                      <a16:colId xmlns:a16="http://schemas.microsoft.com/office/drawing/2014/main" val="1897157533"/>
                    </a:ext>
                  </a:extLst>
                </a:gridCol>
              </a:tblGrid>
              <a:tr h="287036">
                <a:tc>
                  <a:txBody>
                    <a:bodyPr/>
                    <a:lstStyle/>
                    <a:p>
                      <a:pPr algn="ctr">
                        <a:lnSpc>
                          <a:spcPct val="107000"/>
                        </a:lnSpc>
                        <a:spcAft>
                          <a:spcPts val="0"/>
                        </a:spcAft>
                      </a:pPr>
                      <a:r>
                        <a:rPr lang="en-GB" sz="900" dirty="0">
                          <a:solidFill>
                            <a:schemeClr val="tx1"/>
                          </a:solidFill>
                          <a:effectLst/>
                          <a:latin typeface="Arial" panose="020B0604020202020204" pitchFamily="34" charset="0"/>
                          <a:cs typeface="Arial" panose="020B0604020202020204" pitchFamily="34" charset="0"/>
                        </a:rPr>
                        <a:t>Band</a:t>
                      </a:r>
                    </a:p>
                  </a:txBody>
                  <a:tcPr marL="51435" marR="51435" marT="0" marB="0"/>
                </a:tc>
                <a:tc>
                  <a:txBody>
                    <a:bodyPr/>
                    <a:lstStyle/>
                    <a:p>
                      <a:pPr algn="ctr">
                        <a:lnSpc>
                          <a:spcPct val="107000"/>
                        </a:lnSpc>
                        <a:spcAft>
                          <a:spcPts val="0"/>
                        </a:spcAft>
                      </a:pPr>
                      <a:r>
                        <a:rPr lang="en-GB" sz="900" dirty="0">
                          <a:solidFill>
                            <a:schemeClr val="tx1"/>
                          </a:solidFill>
                          <a:effectLst/>
                          <a:latin typeface="Arial" panose="020B0604020202020204" pitchFamily="34" charset="0"/>
                          <a:cs typeface="Arial" panose="020B0604020202020204" pitchFamily="34" charset="0"/>
                        </a:rPr>
                        <a:t>AO1</a:t>
                      </a:r>
                    </a:p>
                    <a:p>
                      <a:pPr algn="ctr">
                        <a:lnSpc>
                          <a:spcPct val="107000"/>
                        </a:lnSpc>
                        <a:spcAft>
                          <a:spcPts val="0"/>
                        </a:spcAft>
                      </a:pPr>
                      <a:endParaRPr lang="en-GB" sz="900" dirty="0">
                        <a:solidFill>
                          <a:schemeClr val="tx1"/>
                        </a:solidFill>
                        <a:effectLst/>
                        <a:latin typeface="Arial" panose="020B060402020202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en-GB" sz="900" dirty="0">
                          <a:solidFill>
                            <a:schemeClr val="tx1"/>
                          </a:solidFill>
                          <a:effectLst/>
                          <a:latin typeface="Arial" panose="020B0604020202020204" pitchFamily="34" charset="0"/>
                          <a:cs typeface="Arial" panose="020B0604020202020204" pitchFamily="34" charset="0"/>
                        </a:rPr>
                        <a:t>AO2</a:t>
                      </a:r>
                    </a:p>
                    <a:p>
                      <a:pPr algn="ctr">
                        <a:lnSpc>
                          <a:spcPct val="107000"/>
                        </a:lnSpc>
                        <a:spcAft>
                          <a:spcPts val="0"/>
                        </a:spcAft>
                      </a:pPr>
                      <a:endParaRPr lang="en-GB" sz="900" dirty="0">
                        <a:solidFill>
                          <a:schemeClr val="tx1"/>
                        </a:solidFill>
                        <a:effectLst/>
                        <a:latin typeface="Arial" panose="020B0604020202020204" pitchFamily="34" charset="0"/>
                        <a:cs typeface="Arial" panose="020B0604020202020204" pitchFamily="34" charset="0"/>
                      </a:endParaRPr>
                    </a:p>
                  </a:txBody>
                  <a:tcPr marL="51435" marR="51435" marT="0" marB="0"/>
                </a:tc>
                <a:extLst>
                  <a:ext uri="{0D108BD9-81ED-4DB2-BD59-A6C34878D82A}">
                    <a16:rowId xmlns:a16="http://schemas.microsoft.com/office/drawing/2014/main" val="3703699040"/>
                  </a:ext>
                </a:extLst>
              </a:tr>
              <a:tr h="1314498">
                <a:tc>
                  <a:txBody>
                    <a:bodyPr/>
                    <a:lstStyle/>
                    <a:p>
                      <a:pPr algn="ct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3</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4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t>
                      </a:r>
                      <a:r>
                        <a:rPr lang="en-GB" sz="1100" u="sng" dirty="0">
                          <a:solidFill>
                            <a:schemeClr val="tx1"/>
                          </a:solidFill>
                          <a:effectLst/>
                          <a:latin typeface="Arial" panose="020B0604020202020204" pitchFamily="34" charset="0"/>
                          <a:cs typeface="Arial" panose="020B0604020202020204" pitchFamily="34" charset="0"/>
                        </a:rPr>
                        <a:t>detailed</a:t>
                      </a:r>
                      <a:r>
                        <a:rPr lang="en-GB" sz="1100" dirty="0">
                          <a:solidFill>
                            <a:schemeClr val="tx1"/>
                          </a:solidFill>
                          <a:effectLst/>
                          <a:latin typeface="Arial" panose="020B0604020202020204" pitchFamily="34" charset="0"/>
                          <a:cs typeface="Arial" panose="020B0604020202020204" pitchFamily="34" charset="0"/>
                        </a:rPr>
                        <a:t> knowledge and understanding of sociological concepts  relating to the context of the question. </a:t>
                      </a:r>
                    </a:p>
                    <a:p>
                      <a:pPr>
                        <a:lnSpc>
                          <a:spcPct val="107000"/>
                        </a:lnSpc>
                        <a:spcAft>
                          <a:spcPts val="0"/>
                        </a:spcAft>
                      </a:pPr>
                      <a:endParaRPr lang="en-GB" sz="11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pPr>
                      <a:r>
                        <a:rPr lang="en-GB" sz="1100" dirty="0">
                          <a:solidFill>
                            <a:srgbClr val="7030A0"/>
                          </a:solidFill>
                          <a:effectLst/>
                          <a:latin typeface="Arial" panose="020B0604020202020204" pitchFamily="34" charset="0"/>
                          <a:cs typeface="Arial" panose="020B0604020202020204" pitchFamily="34" charset="0"/>
                        </a:rPr>
                        <a:t>2 acceptable reasons. </a:t>
                      </a:r>
                    </a:p>
                    <a:p>
                      <a:pPr algn="ct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 </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5-6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 </a:t>
                      </a:r>
                      <a:r>
                        <a:rPr lang="en-GB" sz="1100" u="sng" dirty="0">
                          <a:solidFill>
                            <a:schemeClr val="tx1"/>
                          </a:solidFill>
                          <a:effectLst/>
                          <a:latin typeface="Arial" panose="020B0604020202020204" pitchFamily="34" charset="0"/>
                          <a:cs typeface="Arial" panose="020B0604020202020204" pitchFamily="34" charset="0"/>
                        </a:rPr>
                        <a:t>detailed</a:t>
                      </a:r>
                      <a:r>
                        <a:rPr lang="en-GB" sz="1100" dirty="0">
                          <a:solidFill>
                            <a:schemeClr val="tx1"/>
                          </a:solidFill>
                          <a:effectLst/>
                          <a:latin typeface="Arial" panose="020B0604020202020204" pitchFamily="34" charset="0"/>
                          <a:cs typeface="Arial" panose="020B0604020202020204" pitchFamily="34" charset="0"/>
                        </a:rPr>
                        <a:t> ability to select, apply and interpret appropriate sociological theories/concepts/evidence in the context of the /question. </a:t>
                      </a:r>
                    </a:p>
                    <a:p>
                      <a:pPr>
                        <a:lnSpc>
                          <a:spcPct val="107000"/>
                        </a:lnSpc>
                        <a:spcAft>
                          <a:spcPts val="0"/>
                        </a:spcAft>
                      </a:pPr>
                      <a:endParaRPr lang="en-GB" sz="1100" dirty="0">
                        <a:solidFill>
                          <a:schemeClr val="tx1"/>
                        </a:solidFill>
                        <a:effectLst/>
                        <a:latin typeface="Arial" panose="020B0604020202020204" pitchFamily="34" charset="0"/>
                        <a:cs typeface="Arial" panose="020B0604020202020204" pitchFamily="34" charset="0"/>
                      </a:endParaRP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Both reasons explained, 1 contextualised for 5 both for 6. Key terms.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 </a:t>
                      </a:r>
                    </a:p>
                  </a:txBody>
                  <a:tcPr marL="51435" marR="51435" marT="0" marB="0"/>
                </a:tc>
                <a:extLst>
                  <a:ext uri="{0D108BD9-81ED-4DB2-BD59-A6C34878D82A}">
                    <a16:rowId xmlns:a16="http://schemas.microsoft.com/office/drawing/2014/main" val="1861018288"/>
                  </a:ext>
                </a:extLst>
              </a:tr>
              <a:tr h="1167718">
                <a:tc>
                  <a:txBody>
                    <a:bodyPr/>
                    <a:lstStyle/>
                    <a:p>
                      <a:pPr algn="ctr">
                        <a:lnSpc>
                          <a:spcPct val="107000"/>
                        </a:lnSpc>
                        <a:spcAft>
                          <a:spcPts val="0"/>
                        </a:spcAft>
                      </a:pPr>
                      <a:r>
                        <a:rPr lang="en-GB" sz="1100">
                          <a:solidFill>
                            <a:schemeClr val="tx1"/>
                          </a:solidFill>
                          <a:effectLst/>
                          <a:latin typeface="Arial" panose="020B0604020202020204" pitchFamily="34" charset="0"/>
                          <a:cs typeface="Arial" panose="020B0604020202020204" pitchFamily="34" charset="0"/>
                        </a:rPr>
                        <a:t>2</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2-3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t>
                      </a:r>
                      <a:r>
                        <a:rPr lang="en-GB" sz="1100" u="sng" dirty="0">
                          <a:solidFill>
                            <a:schemeClr val="tx1"/>
                          </a:solidFill>
                          <a:effectLst/>
                          <a:latin typeface="Arial" panose="020B0604020202020204" pitchFamily="34" charset="0"/>
                          <a:cs typeface="Arial" panose="020B0604020202020204" pitchFamily="34" charset="0"/>
                        </a:rPr>
                        <a:t>some</a:t>
                      </a:r>
                      <a:r>
                        <a:rPr lang="en-GB" sz="1100" dirty="0">
                          <a:solidFill>
                            <a:schemeClr val="tx1"/>
                          </a:solidFill>
                          <a:effectLst/>
                          <a:latin typeface="Arial" panose="020B0604020202020204" pitchFamily="34" charset="0"/>
                          <a:cs typeface="Arial" panose="020B0604020202020204" pitchFamily="34" charset="0"/>
                        </a:rPr>
                        <a:t> knowledge and understanding of sociological concepts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relating to the context of the question</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1 good reason or 2 vague for 3</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1 good reason for 2</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or 2 basic.</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 </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3-4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t>
                      </a:r>
                      <a:r>
                        <a:rPr lang="en-GB" sz="1100" u="sng" dirty="0">
                          <a:solidFill>
                            <a:schemeClr val="tx1"/>
                          </a:solidFill>
                          <a:effectLst/>
                          <a:latin typeface="Arial" panose="020B0604020202020204" pitchFamily="34" charset="0"/>
                          <a:cs typeface="Arial" panose="020B0604020202020204" pitchFamily="34" charset="0"/>
                        </a:rPr>
                        <a:t>some</a:t>
                      </a:r>
                      <a:r>
                        <a:rPr lang="en-GB" sz="1100" dirty="0">
                          <a:solidFill>
                            <a:schemeClr val="tx1"/>
                          </a:solidFill>
                          <a:effectLst/>
                          <a:latin typeface="Arial" panose="020B0604020202020204" pitchFamily="34" charset="0"/>
                          <a:cs typeface="Arial" panose="020B0604020202020204" pitchFamily="34" charset="0"/>
                        </a:rPr>
                        <a:t> ability to select, apply and interpret appropriate sociological theories/ concepts/evidence in the context of the question. </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1 detailed and contextualised for 4 both lacking detail for 3</a:t>
                      </a:r>
                      <a:r>
                        <a:rPr lang="en-GB" sz="1100" dirty="0">
                          <a:solidFill>
                            <a:schemeClr val="tx1"/>
                          </a:solidFill>
                          <a:effectLst/>
                          <a:latin typeface="Arial" panose="020B0604020202020204" pitchFamily="34" charset="0"/>
                          <a:cs typeface="Arial" panose="020B0604020202020204" pitchFamily="34" charset="0"/>
                        </a:rPr>
                        <a:t>. </a:t>
                      </a:r>
                      <a:r>
                        <a:rPr lang="en-GB" sz="1100" i="1" dirty="0">
                          <a:solidFill>
                            <a:srgbClr val="7030A0"/>
                          </a:solidFill>
                          <a:effectLst/>
                          <a:latin typeface="Arial" panose="020B0604020202020204" pitchFamily="34" charset="0"/>
                          <a:cs typeface="Arial" panose="020B0604020202020204" pitchFamily="34" charset="0"/>
                        </a:rPr>
                        <a:t>Some key terms</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Little or  no context but 2 reasons for 3.</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 </a:t>
                      </a:r>
                    </a:p>
                  </a:txBody>
                  <a:tcPr marL="51435" marR="51435" marT="0" marB="0"/>
                </a:tc>
                <a:extLst>
                  <a:ext uri="{0D108BD9-81ED-4DB2-BD59-A6C34878D82A}">
                    <a16:rowId xmlns:a16="http://schemas.microsoft.com/office/drawing/2014/main" val="2407935636"/>
                  </a:ext>
                </a:extLst>
              </a:tr>
              <a:tr h="975599">
                <a:tc>
                  <a:txBody>
                    <a:bodyPr/>
                    <a:lstStyle/>
                    <a:p>
                      <a:pPr algn="ctr">
                        <a:lnSpc>
                          <a:spcPct val="107000"/>
                        </a:lnSpc>
                        <a:spcAft>
                          <a:spcPts val="0"/>
                        </a:spcAft>
                      </a:pPr>
                      <a:r>
                        <a:rPr lang="en-GB" sz="1100">
                          <a:solidFill>
                            <a:schemeClr val="tx1"/>
                          </a:solidFill>
                          <a:effectLst/>
                          <a:latin typeface="Arial" panose="020B0604020202020204" pitchFamily="34" charset="0"/>
                          <a:cs typeface="Arial" panose="020B0604020202020204" pitchFamily="34" charset="0"/>
                        </a:rPr>
                        <a:t>1</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1 mark</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t>
                      </a:r>
                      <a:r>
                        <a:rPr lang="en-GB" sz="1100" u="sng" dirty="0">
                          <a:solidFill>
                            <a:schemeClr val="tx1"/>
                          </a:solidFill>
                          <a:effectLst/>
                          <a:latin typeface="Arial" panose="020B0604020202020204" pitchFamily="34" charset="0"/>
                          <a:cs typeface="Arial" panose="020B0604020202020204" pitchFamily="34" charset="0"/>
                        </a:rPr>
                        <a:t>basic</a:t>
                      </a:r>
                      <a:r>
                        <a:rPr lang="en-GB" sz="1100" dirty="0">
                          <a:solidFill>
                            <a:schemeClr val="tx1"/>
                          </a:solidFill>
                          <a:effectLst/>
                          <a:latin typeface="Arial" panose="020B0604020202020204" pitchFamily="34" charset="0"/>
                          <a:cs typeface="Arial" panose="020B0604020202020204" pitchFamily="34" charset="0"/>
                        </a:rPr>
                        <a:t> knowledge and understanding of sociological concepts relating to the context of the question. </a:t>
                      </a:r>
                    </a:p>
                    <a:p>
                      <a:pPr>
                        <a:lnSpc>
                          <a:spcPct val="107000"/>
                        </a:lnSpc>
                        <a:spcAft>
                          <a:spcPts val="0"/>
                        </a:spcAft>
                      </a:pPr>
                      <a:r>
                        <a:rPr lang="en-GB" sz="1100" i="1" dirty="0">
                          <a:solidFill>
                            <a:srgbClr val="7030A0"/>
                          </a:solidFill>
                          <a:effectLst/>
                          <a:latin typeface="Arial" panose="020B0604020202020204" pitchFamily="34" charset="0"/>
                          <a:cs typeface="Arial" panose="020B0604020202020204" pitchFamily="34" charset="0"/>
                        </a:rPr>
                        <a:t>2 very basic or 1 weak.</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1-2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Answers demonstrate a </a:t>
                      </a:r>
                      <a:r>
                        <a:rPr lang="en-GB" sz="1100" u="sng" dirty="0">
                          <a:solidFill>
                            <a:schemeClr val="tx1"/>
                          </a:solidFill>
                          <a:effectLst/>
                          <a:latin typeface="Arial" panose="020B0604020202020204" pitchFamily="34" charset="0"/>
                          <a:cs typeface="Arial" panose="020B0604020202020204" pitchFamily="34" charset="0"/>
                        </a:rPr>
                        <a:t>basic</a:t>
                      </a:r>
                      <a:r>
                        <a:rPr lang="en-GB" sz="1100" dirty="0">
                          <a:solidFill>
                            <a:schemeClr val="tx1"/>
                          </a:solidFill>
                          <a:effectLst/>
                          <a:latin typeface="Arial" panose="020B0604020202020204" pitchFamily="34" charset="0"/>
                          <a:cs typeface="Arial" panose="020B0604020202020204" pitchFamily="34" charset="0"/>
                        </a:rPr>
                        <a:t> ability to select, apply and interpret appropriate sociological theories/concepts/evidence in the context of the question, basic and lacking technical language or context</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 </a:t>
                      </a:r>
                    </a:p>
                  </a:txBody>
                  <a:tcPr marL="51435" marR="51435" marT="0" marB="0"/>
                </a:tc>
                <a:extLst>
                  <a:ext uri="{0D108BD9-81ED-4DB2-BD59-A6C34878D82A}">
                    <a16:rowId xmlns:a16="http://schemas.microsoft.com/office/drawing/2014/main" val="3999992004"/>
                  </a:ext>
                </a:extLst>
              </a:tr>
              <a:tr h="287036">
                <a:tc>
                  <a:txBody>
                    <a:bodyPr/>
                    <a:lstStyle/>
                    <a:p>
                      <a:pPr>
                        <a:lnSpc>
                          <a:spcPct val="107000"/>
                        </a:lnSpc>
                        <a:spcAft>
                          <a:spcPts val="0"/>
                        </a:spcAft>
                      </a:pPr>
                      <a:r>
                        <a:rPr lang="en-GB" sz="1100">
                          <a:solidFill>
                            <a:schemeClr val="tx1"/>
                          </a:solidFill>
                          <a:effectLst/>
                          <a:latin typeface="Arial" panose="020B0604020202020204" pitchFamily="34" charset="0"/>
                          <a:cs typeface="Arial" panose="020B0604020202020204" pitchFamily="34" charset="0"/>
                        </a:rPr>
                        <a:t> </a:t>
                      </a:r>
                    </a:p>
                  </a:txBody>
                  <a:tcPr marL="51435" marR="51435" marT="0" marB="0"/>
                </a:tc>
                <a:tc>
                  <a:txBody>
                    <a:bodyPr/>
                    <a:lstStyle/>
                    <a:p>
                      <a:pPr>
                        <a:lnSpc>
                          <a:spcPct val="107000"/>
                        </a:lnSpc>
                        <a:spcAft>
                          <a:spcPts val="0"/>
                        </a:spcAft>
                      </a:pPr>
                      <a:r>
                        <a:rPr lang="en-GB" sz="1100">
                          <a:solidFill>
                            <a:schemeClr val="tx1"/>
                          </a:solidFill>
                          <a:effectLst/>
                          <a:latin typeface="Arial" panose="020B0604020202020204" pitchFamily="34" charset="0"/>
                          <a:cs typeface="Arial" panose="020B0604020202020204" pitchFamily="34" charset="0"/>
                        </a:rPr>
                        <a:t>0 marks</a:t>
                      </a:r>
                    </a:p>
                    <a:p>
                      <a:pPr>
                        <a:lnSpc>
                          <a:spcPct val="107000"/>
                        </a:lnSpc>
                        <a:spcAft>
                          <a:spcPts val="0"/>
                        </a:spcAft>
                      </a:pPr>
                      <a:r>
                        <a:rPr lang="en-GB" sz="1100">
                          <a:solidFill>
                            <a:schemeClr val="tx1"/>
                          </a:solidFill>
                          <a:effectLst/>
                          <a:latin typeface="Arial" panose="020B0604020202020204" pitchFamily="34" charset="0"/>
                          <a:cs typeface="Arial" panose="020B0604020202020204" pitchFamily="34" charset="0"/>
                        </a:rPr>
                        <a:t>NRSP</a:t>
                      </a:r>
                    </a:p>
                  </a:txBody>
                  <a:tcPr marL="51435" marR="51435" marT="0" marB="0"/>
                </a:tc>
                <a:tc>
                  <a:txBody>
                    <a:bodyPr/>
                    <a:lstStyle/>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0 marks</a:t>
                      </a:r>
                    </a:p>
                    <a:p>
                      <a:pPr>
                        <a:lnSpc>
                          <a:spcPct val="107000"/>
                        </a:lnSpc>
                        <a:spcAft>
                          <a:spcPts val="0"/>
                        </a:spcAft>
                      </a:pPr>
                      <a:r>
                        <a:rPr lang="en-GB" sz="1100" dirty="0">
                          <a:solidFill>
                            <a:schemeClr val="tx1"/>
                          </a:solidFill>
                          <a:effectLst/>
                          <a:latin typeface="Arial" panose="020B0604020202020204" pitchFamily="34" charset="0"/>
                          <a:cs typeface="Arial" panose="020B0604020202020204" pitchFamily="34" charset="0"/>
                        </a:rPr>
                        <a:t>NRSP</a:t>
                      </a:r>
                    </a:p>
                  </a:txBody>
                  <a:tcPr marL="51435" marR="51435" marT="0" marB="0"/>
                </a:tc>
                <a:extLst>
                  <a:ext uri="{0D108BD9-81ED-4DB2-BD59-A6C34878D82A}">
                    <a16:rowId xmlns:a16="http://schemas.microsoft.com/office/drawing/2014/main" val="1866356223"/>
                  </a:ext>
                </a:extLst>
              </a:tr>
            </a:tbl>
          </a:graphicData>
        </a:graphic>
      </p:graphicFrame>
    </p:spTree>
    <p:extLst>
      <p:ext uri="{BB962C8B-B14F-4D97-AF65-F5344CB8AC3E}">
        <p14:creationId xmlns:p14="http://schemas.microsoft.com/office/powerpoint/2010/main" val="2740385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98FD92-7659-CA4F-9CC2-87A14340306B}"/>
              </a:ext>
            </a:extLst>
          </p:cNvPr>
          <p:cNvSpPr txBox="1"/>
          <p:nvPr/>
        </p:nvSpPr>
        <p:spPr>
          <a:xfrm>
            <a:off x="433138" y="1730351"/>
            <a:ext cx="8329862" cy="5055230"/>
          </a:xfrm>
          <a:prstGeom prst="rect">
            <a:avLst/>
          </a:prstGeom>
          <a:noFill/>
        </p:spPr>
        <p:txBody>
          <a:bodyPr wrap="square" rtlCol="0">
            <a:spAutoFit/>
          </a:bodyPr>
          <a:lstStyle/>
          <a:p>
            <a:r>
              <a:rPr lang="en-GB" sz="1200" b="1" u="sng" dirty="0">
                <a:latin typeface="Arial" panose="020B0604020202020204" pitchFamily="34" charset="0"/>
                <a:cs typeface="Arial" panose="020B0604020202020204" pitchFamily="34" charset="0"/>
              </a:rPr>
              <a:t>The British Crime Survey.</a:t>
            </a:r>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The British Crime Survey is a large scale piece of research which attempts to discover accurate information about crime rates and types of crime in the UK. Structured interviews were the chosen research method and for the first time in 1996 computer assisted structured interviews were used. This involved allowing the respondent to read standardised questions on the screen and answer the questionnaire directly into the computer. The sample to be interviewed was selected from areas around the UK in an attempt to represent the population as a whole. The survey included questions on a range of topics, one of which was domestic violence.  Structured interviews have many advantages and the use of computers helps to make this method even more useful with certain topics.</a:t>
            </a:r>
          </a:p>
          <a:p>
            <a:r>
              <a:rPr lang="en-GB" sz="1200" i="1" dirty="0">
                <a:latin typeface="Arial" panose="020B0604020202020204" pitchFamily="34" charset="0"/>
                <a:cs typeface="Arial" panose="020B0604020202020204" pitchFamily="34" charset="0"/>
              </a:rPr>
              <a:t>Adapted from Moore,S.,Aiken,D.,</a:t>
            </a:r>
            <a:r>
              <a:rPr lang="en-GB" sz="1200" i="1" dirty="0" err="1">
                <a:latin typeface="Arial" panose="020B0604020202020204" pitchFamily="34" charset="0"/>
                <a:cs typeface="Arial" panose="020B0604020202020204" pitchFamily="34" charset="0"/>
              </a:rPr>
              <a:t>Chapman,S.Sociology</a:t>
            </a:r>
            <a:r>
              <a:rPr lang="en-GB" sz="1200" i="1" dirty="0">
                <a:latin typeface="Arial" panose="020B0604020202020204" pitchFamily="34" charset="0"/>
                <a:cs typeface="Arial" panose="020B0604020202020204" pitchFamily="34" charset="0"/>
              </a:rPr>
              <a:t> AS for AQA Collins</a:t>
            </a:r>
            <a:endParaRPr lang="en-GB" sz="1200" dirty="0">
              <a:latin typeface="Arial" panose="020B0604020202020204" pitchFamily="34" charset="0"/>
              <a:cs typeface="Arial" panose="020B0604020202020204" pitchFamily="34" charset="0"/>
            </a:endParaRPr>
          </a:p>
          <a:p>
            <a:r>
              <a:rPr lang="en-GB" sz="1200" i="1"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 </a:t>
            </a:r>
          </a:p>
          <a:p>
            <a:pPr marL="257175" indent="-257175">
              <a:buAutoNum type="alphaLcParenBoth"/>
            </a:pPr>
            <a:r>
              <a:rPr lang="en-GB" sz="1200" b="1" dirty="0">
                <a:latin typeface="Arial" panose="020B0604020202020204" pitchFamily="34" charset="0"/>
                <a:cs typeface="Arial" panose="020B0604020202020204" pitchFamily="34" charset="0"/>
              </a:rPr>
              <a:t>Identify and explain two reasons why the researchers decided to use structured interviews in their research.								           </a:t>
            </a:r>
            <a:r>
              <a:rPr lang="en-GB" sz="1200" dirty="0">
                <a:latin typeface="Arial" panose="020B0604020202020204" pitchFamily="34" charset="0"/>
                <a:cs typeface="Arial" panose="020B0604020202020204" pitchFamily="34" charset="0"/>
              </a:rPr>
              <a:t>[10]</a:t>
            </a:r>
          </a:p>
          <a:p>
            <a:r>
              <a:rPr lang="en-GB" sz="1200" i="1" dirty="0">
                <a:latin typeface="Arial" panose="020B0604020202020204" pitchFamily="34" charset="0"/>
                <a:cs typeface="Arial" panose="020B0604020202020204" pitchFamily="34" charset="0"/>
              </a:rPr>
              <a:t>Structured interviews are a method of research which involves asking the same questions in the same order to all respondents was chosen due to its high reliability.</a:t>
            </a:r>
            <a:r>
              <a:rPr lang="en-GB" sz="1200" i="1" dirty="0">
                <a:solidFill>
                  <a:srgbClr val="7030A0"/>
                </a:solidFill>
                <a:latin typeface="Arial" panose="020B0604020202020204" pitchFamily="34" charset="0"/>
                <a:cs typeface="Arial" panose="020B0604020202020204" pitchFamily="34" charset="0"/>
              </a:rPr>
              <a:t>[ this appears to be the first reason which if so should be followed with an explanation.]</a:t>
            </a:r>
            <a:r>
              <a:rPr lang="en-GB" sz="1200" i="1" dirty="0">
                <a:latin typeface="Arial" panose="020B0604020202020204" pitchFamily="34" charset="0"/>
                <a:cs typeface="Arial" panose="020B0604020202020204" pitchFamily="34" charset="0"/>
              </a:rPr>
              <a:t> As a quantitative method favoured by positivists, AQA Collins </a:t>
            </a:r>
            <a:r>
              <a:rPr lang="en-GB" sz="1200" i="1" dirty="0">
                <a:solidFill>
                  <a:srgbClr val="7030A0"/>
                </a:solidFill>
                <a:latin typeface="Arial" panose="020B0604020202020204" pitchFamily="34" charset="0"/>
                <a:cs typeface="Arial" panose="020B0604020202020204" pitchFamily="34" charset="0"/>
              </a:rPr>
              <a:t>[Collins is the publisher not the researcher.]</a:t>
            </a:r>
            <a:r>
              <a:rPr lang="en-GB" sz="1200" i="1" dirty="0">
                <a:latin typeface="Arial" panose="020B0604020202020204" pitchFamily="34" charset="0"/>
                <a:cs typeface="Arial" panose="020B0604020202020204" pitchFamily="34" charset="0"/>
              </a:rPr>
              <a:t>used it due to its replicable data </a:t>
            </a:r>
            <a:r>
              <a:rPr lang="en-GB" sz="1200" i="1" dirty="0">
                <a:solidFill>
                  <a:srgbClr val="7030A0"/>
                </a:solidFill>
                <a:latin typeface="Arial" panose="020B0604020202020204" pitchFamily="34" charset="0"/>
                <a:cs typeface="Arial" panose="020B0604020202020204" pitchFamily="34" charset="0"/>
              </a:rPr>
              <a:t>[ explaining what this means and why it might have been important in this research would have been wise here]</a:t>
            </a:r>
            <a:r>
              <a:rPr lang="en-GB" sz="1200" i="1" dirty="0">
                <a:latin typeface="Arial" panose="020B0604020202020204" pitchFamily="34" charset="0"/>
                <a:cs typeface="Arial" panose="020B0604020202020204" pitchFamily="34" charset="0"/>
              </a:rPr>
              <a:t>. The standardised questions via computer provides quantifiable data in numerical form which increases the reliability of the research. Although the research may lack validity since respondents cannot expand on their answers, this method does allow for comparisons</a:t>
            </a:r>
            <a:r>
              <a:rPr lang="en-GB" sz="1200" i="1" dirty="0">
                <a:solidFill>
                  <a:srgbClr val="7030A0"/>
                </a:solidFill>
                <a:latin typeface="Arial" panose="020B0604020202020204" pitchFamily="34" charset="0"/>
                <a:cs typeface="Arial" panose="020B0604020202020204" pitchFamily="34" charset="0"/>
              </a:rPr>
              <a:t>[ potentially a better reason]</a:t>
            </a:r>
            <a:r>
              <a:rPr lang="en-GB" sz="1200" i="1" dirty="0">
                <a:latin typeface="Arial" panose="020B0604020202020204" pitchFamily="34" charset="0"/>
                <a:cs typeface="Arial" panose="020B0604020202020204" pitchFamily="34" charset="0"/>
              </a:rPr>
              <a:t> to be made. However the research does attempt to discover accurate information about crime rates, though this is not important for positivists who focus on reliability</a:t>
            </a:r>
            <a:r>
              <a:rPr lang="en-GB" sz="1200" i="1" dirty="0">
                <a:solidFill>
                  <a:srgbClr val="7030A0"/>
                </a:solidFill>
                <a:latin typeface="Arial" panose="020B0604020202020204" pitchFamily="34" charset="0"/>
                <a:cs typeface="Arial" panose="020B0604020202020204" pitchFamily="34" charset="0"/>
              </a:rPr>
              <a:t> [ shows a lack of understanding]</a:t>
            </a:r>
            <a:r>
              <a:rPr lang="en-GB" sz="1200" i="1" dirty="0">
                <a:latin typeface="Arial" panose="020B0604020202020204" pitchFamily="34" charset="0"/>
                <a:cs typeface="Arial" panose="020B0604020202020204" pitchFamily="34" charset="0"/>
              </a:rPr>
              <a:t>. Collins can compare respondents answers where trends and patterns will appear which highlights why this method was used.[</a:t>
            </a:r>
            <a:r>
              <a:rPr lang="en-GB" sz="1200" i="1" dirty="0">
                <a:solidFill>
                  <a:srgbClr val="7030A0"/>
                </a:solidFill>
                <a:latin typeface="Arial" panose="020B0604020202020204" pitchFamily="34" charset="0"/>
                <a:cs typeface="Arial" panose="020B0604020202020204" pitchFamily="34" charset="0"/>
              </a:rPr>
              <a:t>so, for comparability not reliability?]</a:t>
            </a:r>
            <a:r>
              <a:rPr lang="en-GB" sz="1200" i="1" dirty="0">
                <a:latin typeface="Arial" panose="020B0604020202020204" pitchFamily="34" charset="0"/>
                <a:cs typeface="Arial" panose="020B0604020202020204" pitchFamily="34" charset="0"/>
              </a:rPr>
              <a:t> The data collected will yield similar results which explains why Collins used this method to gain reliable data. </a:t>
            </a:r>
            <a:r>
              <a:rPr lang="en-GB" sz="1200" i="1" dirty="0">
                <a:solidFill>
                  <a:srgbClr val="7030A0"/>
                </a:solidFill>
                <a:latin typeface="Arial" panose="020B0604020202020204" pitchFamily="34" charset="0"/>
                <a:cs typeface="Arial" panose="020B0604020202020204" pitchFamily="34" charset="0"/>
              </a:rPr>
              <a:t>This first reason is acceptable but the explanation has only implicit context and lacks clarity. Examiners do not deduct marks, they mark positively but it is clear that this candidate has revised and has some knowledge but less understanding]</a:t>
            </a:r>
            <a:endParaRPr lang="en-GB" sz="1200" i="1" dirty="0">
              <a:latin typeface="Arial" panose="020B0604020202020204" pitchFamily="34" charset="0"/>
              <a:cs typeface="Arial" panose="020B0604020202020204" pitchFamily="34" charset="0"/>
            </a:endParaRPr>
          </a:p>
          <a:p>
            <a:pPr marL="257175" indent="-257175">
              <a:buAutoNum type="alphaLcParenBoth"/>
            </a:pPr>
            <a:endParaRPr lang="en-GB" sz="1050" dirty="0"/>
          </a:p>
        </p:txBody>
      </p:sp>
    </p:spTree>
    <p:extLst>
      <p:ext uri="{BB962C8B-B14F-4D97-AF65-F5344CB8AC3E}">
        <p14:creationId xmlns:p14="http://schemas.microsoft.com/office/powerpoint/2010/main" val="3166050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1DD40F-DF4C-F64F-A042-E05D01F920C3}"/>
              </a:ext>
            </a:extLst>
          </p:cNvPr>
          <p:cNvSpPr txBox="1"/>
          <p:nvPr/>
        </p:nvSpPr>
        <p:spPr>
          <a:xfrm>
            <a:off x="295275" y="1862827"/>
            <a:ext cx="8620125" cy="3939540"/>
          </a:xfrm>
          <a:prstGeom prst="rect">
            <a:avLst/>
          </a:prstGeom>
          <a:noFill/>
        </p:spPr>
        <p:txBody>
          <a:bodyPr wrap="square" rtlCol="0">
            <a:spAutoFit/>
          </a:bodyPr>
          <a:lstStyle/>
          <a:p>
            <a:r>
              <a:rPr lang="en-US" sz="1400" i="1" dirty="0">
                <a:latin typeface="Arial" panose="020B0604020202020204" pitchFamily="34" charset="0"/>
                <a:cs typeface="Arial" panose="020B0604020202020204" pitchFamily="34" charset="0"/>
              </a:rPr>
              <a:t>Another reason researchers decided to use structured interviews was due to the practical advantages.</a:t>
            </a:r>
            <a:r>
              <a:rPr lang="en-US" sz="1400" i="1" dirty="0">
                <a:solidFill>
                  <a:srgbClr val="7030A0"/>
                </a:solidFill>
                <a:latin typeface="Arial" panose="020B0604020202020204" pitchFamily="34" charset="0"/>
                <a:cs typeface="Arial" panose="020B0604020202020204" pitchFamily="34" charset="0"/>
              </a:rPr>
              <a:t>[ the second reason offered]</a:t>
            </a:r>
            <a:r>
              <a:rPr lang="en-US" sz="1400" i="1" dirty="0">
                <a:latin typeface="Arial" panose="020B0604020202020204" pitchFamily="34" charset="0"/>
                <a:cs typeface="Arial" panose="020B0604020202020204" pitchFamily="34" charset="0"/>
              </a:rPr>
              <a:t> While it is likely to be time consuming due to the large scale piece of research, it is not as time consuming as unstructured interviews which highlights the practicality of the research. Access would have been reasonably straightforward since Government trained researchers will be able to reach people easily. Therefore, this research will be practical and explains why AQA Collins </a:t>
            </a:r>
            <a:r>
              <a:rPr lang="en-US" sz="1400" i="1" dirty="0">
                <a:solidFill>
                  <a:srgbClr val="7030A0"/>
                </a:solidFill>
                <a:latin typeface="Arial" panose="020B0604020202020204" pitchFamily="34" charset="0"/>
                <a:cs typeface="Arial" panose="020B0604020202020204" pitchFamily="34" charset="0"/>
              </a:rPr>
              <a:t>[the publisher]</a:t>
            </a:r>
            <a:r>
              <a:rPr lang="en-US" sz="1400" i="1" dirty="0">
                <a:latin typeface="Arial" panose="020B0604020202020204" pitchFamily="34" charset="0"/>
                <a:cs typeface="Arial" panose="020B0604020202020204" pitchFamily="34" charset="0"/>
              </a:rPr>
              <a:t> used it to generate quantitative data. The use of computers makes this method even more useful and practical since it means that they can interview a number of respondents at the same time and therefore  reducing the time and money of the research.</a:t>
            </a:r>
            <a:r>
              <a:rPr lang="en-US" sz="1400" i="1" dirty="0">
                <a:solidFill>
                  <a:srgbClr val="7030A0"/>
                </a:solidFill>
                <a:latin typeface="Arial" panose="020B0604020202020204" pitchFamily="34" charset="0"/>
                <a:cs typeface="Arial" panose="020B0604020202020204" pitchFamily="34" charset="0"/>
              </a:rPr>
              <a:t>[ the explanation should have referred to representativeness as this was an important contextual issue]</a:t>
            </a:r>
            <a:r>
              <a:rPr lang="en-US" sz="1400" i="1" dirty="0">
                <a:latin typeface="Arial" panose="020B0604020202020204" pitchFamily="34" charset="0"/>
                <a:cs typeface="Arial" panose="020B0604020202020204" pitchFamily="34" charset="0"/>
              </a:rPr>
              <a:t> This will reduce the interviewer bias since there will be no interviewer present </a:t>
            </a:r>
            <a:r>
              <a:rPr lang="en-US" sz="1400" i="1" dirty="0">
                <a:solidFill>
                  <a:srgbClr val="7030A0"/>
                </a:solidFill>
                <a:latin typeface="Arial" panose="020B0604020202020204" pitchFamily="34" charset="0"/>
                <a:cs typeface="Arial" panose="020B0604020202020204" pitchFamily="34" charset="0"/>
              </a:rPr>
              <a:t>[ inaccurate]</a:t>
            </a:r>
            <a:r>
              <a:rPr lang="en-US" sz="1400" i="1" dirty="0">
                <a:latin typeface="Arial" panose="020B0604020202020204" pitchFamily="34" charset="0"/>
                <a:cs typeface="Arial" panose="020B0604020202020204" pitchFamily="34" charset="0"/>
              </a:rPr>
              <a:t>which increases validity. However, this is not an important factor for positivists </a:t>
            </a:r>
            <a:r>
              <a:rPr lang="en-US" sz="1400" i="1" dirty="0" err="1">
                <a:latin typeface="Arial" panose="020B0604020202020204" pitchFamily="34" charset="0"/>
                <a:cs typeface="Arial" panose="020B0604020202020204" pitchFamily="34" charset="0"/>
              </a:rPr>
              <a:t>favouring</a:t>
            </a:r>
            <a:r>
              <a:rPr lang="en-US" sz="1400" i="1" dirty="0">
                <a:latin typeface="Arial" panose="020B0604020202020204" pitchFamily="34" charset="0"/>
                <a:cs typeface="Arial" panose="020B0604020202020204" pitchFamily="34" charset="0"/>
              </a:rPr>
              <a:t> validity and practical research.</a:t>
            </a:r>
            <a:r>
              <a:rPr lang="en-US" sz="1400" i="1" dirty="0">
                <a:solidFill>
                  <a:srgbClr val="7030A0"/>
                </a:solidFill>
                <a:latin typeface="Arial" panose="020B0604020202020204" pitchFamily="34" charset="0"/>
                <a:cs typeface="Arial" panose="020B0604020202020204" pitchFamily="34" charset="0"/>
              </a:rPr>
              <a:t>[?]</a:t>
            </a:r>
          </a:p>
          <a:p>
            <a:endParaRPr lang="en-US" sz="1400" i="1" dirty="0">
              <a:solidFill>
                <a:srgbClr val="7030A0"/>
              </a:solidFill>
              <a:latin typeface="Arial" panose="020B0604020202020204" pitchFamily="34" charset="0"/>
              <a:cs typeface="Arial" panose="020B0604020202020204" pitchFamily="34" charset="0"/>
            </a:endParaRPr>
          </a:p>
          <a:p>
            <a:r>
              <a:rPr lang="en-US" sz="1400" i="1" dirty="0">
                <a:solidFill>
                  <a:srgbClr val="7030A0"/>
                </a:solidFill>
                <a:latin typeface="Arial" panose="020B0604020202020204" pitchFamily="34" charset="0"/>
                <a:cs typeface="Arial" panose="020B0604020202020204" pitchFamily="34" charset="0"/>
              </a:rPr>
              <a:t>This second reason also shows a lack of understanding and some misunderstanding of the method and of the research. However, the reason is an acceptable one though the explanation could have been better.</a:t>
            </a:r>
          </a:p>
          <a:p>
            <a:r>
              <a:rPr lang="en-US" sz="1400" i="1" dirty="0">
                <a:solidFill>
                  <a:srgbClr val="00B050"/>
                </a:solidFill>
                <a:latin typeface="Arial" panose="020B0604020202020204" pitchFamily="34" charset="0"/>
                <a:cs typeface="Arial" panose="020B0604020202020204" pitchFamily="34" charset="0"/>
              </a:rPr>
              <a:t>AO1 band 3= 2 vague reasons [might have been 4 with greater accuracy of knowledge].  3</a:t>
            </a:r>
          </a:p>
          <a:p>
            <a:r>
              <a:rPr lang="en-US" sz="1400" i="1" dirty="0">
                <a:solidFill>
                  <a:srgbClr val="0432FF"/>
                </a:solidFill>
                <a:latin typeface="Arial" panose="020B0604020202020204" pitchFamily="34" charset="0"/>
                <a:cs typeface="Arial" panose="020B0604020202020204" pitchFamily="34" charset="0"/>
              </a:rPr>
              <a:t>AO2 band 3= 2 reasons with little context.      3</a:t>
            </a:r>
          </a:p>
          <a:p>
            <a:r>
              <a:rPr lang="en-US" sz="1400" i="1" dirty="0">
                <a:solidFill>
                  <a:srgbClr val="7030A0"/>
                </a:solidFill>
                <a:latin typeface="Arial" panose="020B0604020202020204" pitchFamily="34" charset="0"/>
                <a:cs typeface="Arial" panose="020B0604020202020204" pitchFamily="34" charset="0"/>
              </a:rPr>
              <a:t>So, this answer was awarded 6 marks</a:t>
            </a:r>
          </a:p>
          <a:p>
            <a:endParaRPr lang="en-US" sz="1200" i="1" dirty="0">
              <a:solidFill>
                <a:srgbClr val="FF0000"/>
              </a:solidFill>
            </a:endParaRPr>
          </a:p>
        </p:txBody>
      </p:sp>
    </p:spTree>
    <p:extLst>
      <p:ext uri="{BB962C8B-B14F-4D97-AF65-F5344CB8AC3E}">
        <p14:creationId xmlns:p14="http://schemas.microsoft.com/office/powerpoint/2010/main" val="2100491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16241D-3105-8643-8ADF-BBCE1130333A}"/>
              </a:ext>
            </a:extLst>
          </p:cNvPr>
          <p:cNvSpPr txBox="1"/>
          <p:nvPr/>
        </p:nvSpPr>
        <p:spPr>
          <a:xfrm>
            <a:off x="500062" y="1546860"/>
            <a:ext cx="8462963" cy="4401205"/>
          </a:xfrm>
          <a:prstGeom prst="rect">
            <a:avLst/>
          </a:prstGeom>
          <a:noFill/>
        </p:spPr>
        <p:txBody>
          <a:bodyPr wrap="square" rtlCol="0">
            <a:spAutoFit/>
          </a:bodyPr>
          <a:lstStyle/>
          <a:p>
            <a:r>
              <a:rPr lang="en-GB" sz="1400" b="1" i="1" dirty="0">
                <a:latin typeface="Arial" panose="020B0604020202020204" pitchFamily="34" charset="0"/>
                <a:cs typeface="Arial" panose="020B0604020202020204" pitchFamily="34" charset="0"/>
              </a:rPr>
              <a:t>1 (b)	</a:t>
            </a:r>
            <a:r>
              <a:rPr lang="en-GB" sz="1400" b="1" dirty="0">
                <a:latin typeface="Arial" panose="020B0604020202020204" pitchFamily="34" charset="0"/>
                <a:cs typeface="Arial" panose="020B0604020202020204" pitchFamily="34" charset="0"/>
              </a:rPr>
              <a:t>As an A level Sociology student, you have been asked to design a research project to 	collect qualitative data on the role of grandparents amongst a sample of families with 	young children in your area:	</a:t>
            </a:r>
          </a:p>
          <a:p>
            <a:r>
              <a:rPr lang="en-GB" sz="1400" b="1" dirty="0">
                <a:latin typeface="Arial" panose="020B0604020202020204" pitchFamily="34" charset="0"/>
                <a:cs typeface="Arial" panose="020B0604020202020204" pitchFamily="34" charset="0"/>
              </a:rPr>
              <a:t> </a:t>
            </a:r>
          </a:p>
          <a:p>
            <a:r>
              <a:rPr lang="en-GB" sz="1400" b="1" dirty="0">
                <a:latin typeface="Arial" panose="020B0604020202020204" pitchFamily="34" charset="0"/>
                <a:cs typeface="Arial" panose="020B0604020202020204" pitchFamily="34" charset="0"/>
              </a:rPr>
              <a:t>(</a:t>
            </a:r>
            <a:r>
              <a:rPr lang="en-GB" sz="1400" b="1" dirty="0" err="1">
                <a:latin typeface="Arial" panose="020B0604020202020204" pitchFamily="34" charset="0"/>
                <a:cs typeface="Arial" panose="020B0604020202020204" pitchFamily="34" charset="0"/>
              </a:rPr>
              <a:t>i</a:t>
            </a:r>
            <a:r>
              <a:rPr lang="en-GB" sz="1400" b="1" dirty="0">
                <a:latin typeface="Arial" panose="020B0604020202020204" pitchFamily="34" charset="0"/>
                <a:cs typeface="Arial" panose="020B0604020202020204" pitchFamily="34" charset="0"/>
              </a:rPr>
              <a:t>)	Describe each stage of your research design, justifying the reasons for your choice at 	each stage.</a:t>
            </a:r>
          </a:p>
          <a:p>
            <a:r>
              <a:rPr lang="en-GB" sz="1400" b="1" dirty="0">
                <a:latin typeface="Arial" panose="020B0604020202020204" pitchFamily="34" charset="0"/>
                <a:cs typeface="Arial" panose="020B0604020202020204" pitchFamily="34" charset="0"/>
              </a:rPr>
              <a:t> </a:t>
            </a:r>
          </a:p>
          <a:p>
            <a:pPr marL="300038" indent="-300038">
              <a:buAutoNum type="romanLcParenBoth" startAt="2"/>
            </a:pPr>
            <a:r>
              <a:rPr lang="en-GB" sz="1400" b="1" dirty="0">
                <a:latin typeface="Arial" panose="020B0604020202020204" pitchFamily="34" charset="0"/>
                <a:cs typeface="Arial" panose="020B0604020202020204" pitchFamily="34" charset="0"/>
              </a:rPr>
              <a:t>  	Discuss problems that may occur and the impact of these problems on the quality of 	the data collected.						            [30]</a:t>
            </a:r>
          </a:p>
          <a:p>
            <a:pPr marL="300038" indent="-300038">
              <a:buAutoNum type="romanLcParenBoth" startAt="2"/>
            </a:pPr>
            <a:endParaRPr lang="en-GB" sz="1400" dirty="0">
              <a:latin typeface="Arial" panose="020B0604020202020204" pitchFamily="34" charset="0"/>
              <a:cs typeface="Arial" panose="020B0604020202020204" pitchFamily="34" charset="0"/>
            </a:endParaRPr>
          </a:p>
          <a:p>
            <a:endParaRPr lang="en-GB" sz="1400" b="1" u="sng" dirty="0">
              <a:latin typeface="Arial" panose="020B0604020202020204" pitchFamily="34" charset="0"/>
              <a:cs typeface="Arial" panose="020B0604020202020204" pitchFamily="34" charset="0"/>
            </a:endParaRPr>
          </a:p>
          <a:p>
            <a:r>
              <a:rPr lang="en-GB" sz="1400" b="1" u="sng" dirty="0">
                <a:latin typeface="Arial" panose="020B0604020202020204" pitchFamily="34" charset="0"/>
                <a:cs typeface="Arial" panose="020B0604020202020204" pitchFamily="34" charset="0"/>
              </a:rPr>
              <a:t>TIPS</a:t>
            </a:r>
          </a:p>
          <a:p>
            <a:pPr marL="214313" indent="-214313">
              <a:buFont typeface="Arial" panose="020B0604020202020204" pitchFamily="34" charset="0"/>
              <a:buChar char="•"/>
            </a:pPr>
            <a:r>
              <a:rPr lang="en-GB" sz="1400" dirty="0">
                <a:latin typeface="Arial" panose="020B0604020202020204" pitchFamily="34" charset="0"/>
                <a:cs typeface="Arial" panose="020B0604020202020204" pitchFamily="34" charset="0"/>
              </a:rPr>
              <a:t>Look closely at the command words and the guidance about what examiners will be looking for as outlined in the question.</a:t>
            </a:r>
          </a:p>
          <a:p>
            <a:pPr marL="214313" indent="-214313">
              <a:buFont typeface="Arial" panose="020B0604020202020204" pitchFamily="34" charset="0"/>
              <a:buChar char="•"/>
            </a:pPr>
            <a:r>
              <a:rPr lang="en-GB" sz="1400" dirty="0">
                <a:latin typeface="Arial" panose="020B0604020202020204" pitchFamily="34" charset="0"/>
                <a:cs typeface="Arial" panose="020B0604020202020204" pitchFamily="34" charset="0"/>
              </a:rPr>
              <a:t>Do not highly reward a rehearsed “one size fits all” design  because it will lack context.</a:t>
            </a:r>
          </a:p>
          <a:p>
            <a:pPr marL="214313" indent="-214313">
              <a:buFont typeface="Arial" panose="020B0604020202020204" pitchFamily="34" charset="0"/>
              <a:buChar char="•"/>
            </a:pPr>
            <a:r>
              <a:rPr lang="en-GB" sz="1400" dirty="0">
                <a:latin typeface="Arial" panose="020B0604020202020204" pitchFamily="34" charset="0"/>
                <a:cs typeface="Arial" panose="020B0604020202020204" pitchFamily="34" charset="0"/>
              </a:rPr>
              <a:t>The focus of the brief  should be evident throughout.</a:t>
            </a:r>
          </a:p>
          <a:p>
            <a:endParaRPr lang="en-GB" sz="1400" dirty="0">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a:p>
            <a:r>
              <a:rPr lang="en-GB" sz="1400" dirty="0">
                <a:latin typeface="Arial" panose="020B0604020202020204" pitchFamily="34" charset="0"/>
                <a:cs typeface="Arial" panose="020B0604020202020204" pitchFamily="34" charset="0"/>
              </a:rPr>
              <a:t>Use the following mark scheme for this question to help you to mark the sample answer.</a:t>
            </a:r>
          </a:p>
        </p:txBody>
      </p:sp>
    </p:spTree>
    <p:extLst>
      <p:ext uri="{BB962C8B-B14F-4D97-AF65-F5344CB8AC3E}">
        <p14:creationId xmlns:p14="http://schemas.microsoft.com/office/powerpoint/2010/main" val="4097726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F86D0C9-5F8F-5941-8EE8-F4C7A5EEBE4C}"/>
              </a:ext>
            </a:extLst>
          </p:cNvPr>
          <p:cNvGraphicFramePr>
            <a:graphicFrameLocks noGrp="1"/>
          </p:cNvGraphicFramePr>
          <p:nvPr>
            <p:extLst>
              <p:ext uri="{D42A27DB-BD31-4B8C-83A1-F6EECF244321}">
                <p14:modId xmlns:p14="http://schemas.microsoft.com/office/powerpoint/2010/main" val="4042222547"/>
              </p:ext>
            </p:extLst>
          </p:nvPr>
        </p:nvGraphicFramePr>
        <p:xfrm>
          <a:off x="1085851" y="1938548"/>
          <a:ext cx="4723449" cy="1716476"/>
        </p:xfrm>
        <a:graphic>
          <a:graphicData uri="http://schemas.openxmlformats.org/drawingml/2006/table">
            <a:tbl>
              <a:tblPr firstRow="1" firstCol="1" lastRow="1" lastCol="1" bandRow="1" bandCol="1">
                <a:tableStyleId>{5C22544A-7EE6-4342-B048-85BDC9FD1C3A}</a:tableStyleId>
              </a:tblPr>
              <a:tblGrid>
                <a:gridCol w="394335">
                  <a:extLst>
                    <a:ext uri="{9D8B030D-6E8A-4147-A177-3AD203B41FA5}">
                      <a16:colId xmlns:a16="http://schemas.microsoft.com/office/drawing/2014/main" val="2401804164"/>
                    </a:ext>
                  </a:extLst>
                </a:gridCol>
                <a:gridCol w="1500188">
                  <a:extLst>
                    <a:ext uri="{9D8B030D-6E8A-4147-A177-3AD203B41FA5}">
                      <a16:colId xmlns:a16="http://schemas.microsoft.com/office/drawing/2014/main" val="3934216667"/>
                    </a:ext>
                  </a:extLst>
                </a:gridCol>
                <a:gridCol w="1414463">
                  <a:extLst>
                    <a:ext uri="{9D8B030D-6E8A-4147-A177-3AD203B41FA5}">
                      <a16:colId xmlns:a16="http://schemas.microsoft.com/office/drawing/2014/main" val="4162315414"/>
                    </a:ext>
                  </a:extLst>
                </a:gridCol>
                <a:gridCol w="1414463">
                  <a:extLst>
                    <a:ext uri="{9D8B030D-6E8A-4147-A177-3AD203B41FA5}">
                      <a16:colId xmlns:a16="http://schemas.microsoft.com/office/drawing/2014/main" val="4221970323"/>
                    </a:ext>
                  </a:extLst>
                </a:gridCol>
              </a:tblGrid>
              <a:tr h="282174">
                <a:tc>
                  <a:txBody>
                    <a:bodyPr/>
                    <a:lstStyle/>
                    <a:p>
                      <a:pPr>
                        <a:lnSpc>
                          <a:spcPct val="107000"/>
                        </a:lnSpc>
                        <a:spcAft>
                          <a:spcPts val="0"/>
                        </a:spcAft>
                      </a:pPr>
                      <a:r>
                        <a:rPr lang="en-GB" sz="700" b="0" dirty="0">
                          <a:solidFill>
                            <a:schemeClr val="tx1"/>
                          </a:solidFill>
                          <a:effectLst/>
                        </a:rPr>
                        <a:t>Band</a:t>
                      </a:r>
                      <a:endParaRPr lang="en-GB" sz="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chor="ctr">
                    <a:noFill/>
                  </a:tcPr>
                </a:tc>
                <a:tc>
                  <a:txBody>
                    <a:bodyPr/>
                    <a:lstStyle/>
                    <a:p>
                      <a:pPr algn="ctr">
                        <a:lnSpc>
                          <a:spcPct val="107000"/>
                        </a:lnSpc>
                        <a:spcAft>
                          <a:spcPts val="0"/>
                        </a:spcAft>
                      </a:pPr>
                      <a:r>
                        <a:rPr lang="en-GB" sz="700" b="0" dirty="0">
                          <a:solidFill>
                            <a:srgbClr val="008F00"/>
                          </a:solidFill>
                          <a:effectLst/>
                        </a:rPr>
                        <a:t>AO1</a:t>
                      </a:r>
                    </a:p>
                    <a:p>
                      <a:pPr algn="ctr">
                        <a:lnSpc>
                          <a:spcPct val="107000"/>
                        </a:lnSpc>
                        <a:spcAft>
                          <a:spcPts val="0"/>
                        </a:spcAft>
                      </a:pPr>
                      <a:endParaRPr lang="en-GB" sz="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oFill/>
                  </a:tcPr>
                </a:tc>
                <a:tc>
                  <a:txBody>
                    <a:bodyPr/>
                    <a:lstStyle/>
                    <a:p>
                      <a:pPr algn="ctr">
                        <a:lnSpc>
                          <a:spcPct val="107000"/>
                        </a:lnSpc>
                        <a:spcAft>
                          <a:spcPts val="0"/>
                        </a:spcAft>
                      </a:pPr>
                      <a:r>
                        <a:rPr lang="en-GB" sz="700" b="0" dirty="0">
                          <a:solidFill>
                            <a:srgbClr val="0432FF"/>
                          </a:solidFill>
                          <a:effectLst/>
                        </a:rPr>
                        <a:t>AO2</a:t>
                      </a:r>
                    </a:p>
                    <a:p>
                      <a:pPr algn="ctr">
                        <a:lnSpc>
                          <a:spcPct val="107000"/>
                        </a:lnSpc>
                        <a:spcAft>
                          <a:spcPts val="0"/>
                        </a:spcAft>
                      </a:pPr>
                      <a:endParaRPr lang="en-GB" sz="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oFill/>
                  </a:tcPr>
                </a:tc>
                <a:tc>
                  <a:txBody>
                    <a:bodyPr/>
                    <a:lstStyle/>
                    <a:p>
                      <a:pPr algn="ctr">
                        <a:lnSpc>
                          <a:spcPct val="107000"/>
                        </a:lnSpc>
                        <a:spcAft>
                          <a:spcPts val="0"/>
                        </a:spcAft>
                      </a:pPr>
                      <a:r>
                        <a:rPr lang="en-GB" sz="700" b="0" dirty="0">
                          <a:solidFill>
                            <a:srgbClr val="FF0000"/>
                          </a:solidFill>
                          <a:effectLst/>
                        </a:rPr>
                        <a:t>AO3</a:t>
                      </a:r>
                    </a:p>
                    <a:p>
                      <a:pPr algn="ctr">
                        <a:lnSpc>
                          <a:spcPct val="107000"/>
                        </a:lnSpc>
                        <a:spcAft>
                          <a:spcPts val="0"/>
                        </a:spcAft>
                      </a:pPr>
                      <a:endParaRPr lang="en-GB" sz="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oFill/>
                  </a:tcPr>
                </a:tc>
                <a:extLst>
                  <a:ext uri="{0D108BD9-81ED-4DB2-BD59-A6C34878D82A}">
                    <a16:rowId xmlns:a16="http://schemas.microsoft.com/office/drawing/2014/main" val="426579648"/>
                  </a:ext>
                </a:extLst>
              </a:tr>
              <a:tr h="1434302">
                <a:tc>
                  <a:txBody>
                    <a:bodyPr/>
                    <a:lstStyle/>
                    <a:p>
                      <a:pPr algn="ctr">
                        <a:lnSpc>
                          <a:spcPct val="107000"/>
                        </a:lnSpc>
                        <a:spcAft>
                          <a:spcPts val="0"/>
                        </a:spcAft>
                      </a:pPr>
                      <a:r>
                        <a:rPr lang="en-GB" sz="700" b="0">
                          <a:solidFill>
                            <a:schemeClr val="tx1"/>
                          </a:solidFill>
                          <a:effectLst/>
                        </a:rPr>
                        <a:t>4</a:t>
                      </a:r>
                      <a:endParaRPr lang="en-GB" sz="7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chor="ctr">
                    <a:noFill/>
                  </a:tcPr>
                </a:tc>
                <a:tc>
                  <a:txBody>
                    <a:bodyPr/>
                    <a:lstStyle/>
                    <a:p>
                      <a:pPr>
                        <a:lnSpc>
                          <a:spcPct val="107000"/>
                        </a:lnSpc>
                        <a:spcAft>
                          <a:spcPts val="0"/>
                        </a:spcAft>
                      </a:pPr>
                      <a:r>
                        <a:rPr lang="en-GB" sz="700" b="0" dirty="0">
                          <a:solidFill>
                            <a:schemeClr val="tx1"/>
                          </a:solidFill>
                          <a:effectLst/>
                        </a:rPr>
                        <a:t>9-10 marks</a:t>
                      </a:r>
                    </a:p>
                    <a:p>
                      <a:pPr>
                        <a:lnSpc>
                          <a:spcPct val="107000"/>
                        </a:lnSpc>
                        <a:spcAft>
                          <a:spcPts val="0"/>
                        </a:spcAft>
                      </a:pPr>
                      <a:r>
                        <a:rPr lang="en-GB" sz="700" b="0" dirty="0">
                          <a:solidFill>
                            <a:schemeClr val="tx1"/>
                          </a:solidFill>
                          <a:effectLst/>
                        </a:rPr>
                        <a:t>Answers demonstrate detailed knowledge and understanding of sociological theories/ concepts relating to the context of the question.</a:t>
                      </a:r>
                    </a:p>
                    <a:p>
                      <a:pPr>
                        <a:lnSpc>
                          <a:spcPct val="107000"/>
                        </a:lnSpc>
                        <a:spcAft>
                          <a:spcPts val="0"/>
                        </a:spcAft>
                      </a:pPr>
                      <a:r>
                        <a:rPr lang="en-GB" sz="700" b="0" i="1" dirty="0">
                          <a:solidFill>
                            <a:srgbClr val="7030A0"/>
                          </a:solidFill>
                          <a:effectLst/>
                        </a:rPr>
                        <a:t>The design will outline the method, sampling and ethical issues in detail with reference to technical language</a:t>
                      </a:r>
                      <a:r>
                        <a:rPr lang="en-GB" sz="700" b="0" dirty="0">
                          <a:solidFill>
                            <a:schemeClr val="tx1"/>
                          </a:solidFill>
                          <a:effectLst/>
                        </a:rPr>
                        <a:t>.</a:t>
                      </a:r>
                      <a:endParaRPr lang="en-GB" sz="7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oFill/>
                  </a:tcPr>
                </a:tc>
                <a:tc>
                  <a:txBody>
                    <a:bodyPr/>
                    <a:lstStyle/>
                    <a:p>
                      <a:pPr>
                        <a:lnSpc>
                          <a:spcPct val="107000"/>
                        </a:lnSpc>
                        <a:spcAft>
                          <a:spcPts val="0"/>
                        </a:spcAft>
                      </a:pPr>
                      <a:r>
                        <a:rPr lang="en-GB" sz="700" b="0" dirty="0">
                          <a:solidFill>
                            <a:schemeClr val="tx1"/>
                          </a:solidFill>
                          <a:effectLst/>
                        </a:rPr>
                        <a:t>9 -10 marks</a:t>
                      </a:r>
                    </a:p>
                    <a:p>
                      <a:pPr>
                        <a:lnSpc>
                          <a:spcPct val="107000"/>
                        </a:lnSpc>
                        <a:spcAft>
                          <a:spcPts val="0"/>
                        </a:spcAft>
                      </a:pPr>
                      <a:r>
                        <a:rPr lang="en-GB" sz="700" b="0" dirty="0">
                          <a:solidFill>
                            <a:schemeClr val="tx1"/>
                          </a:solidFill>
                          <a:effectLst/>
                        </a:rPr>
                        <a:t>Answers demonstrate accurate and relevant selection of appropriate sociological theories/ concepts/ . These are applied and interpreted in the context of the question. </a:t>
                      </a:r>
                    </a:p>
                    <a:p>
                      <a:pPr>
                        <a:lnSpc>
                          <a:spcPct val="107000"/>
                        </a:lnSpc>
                        <a:spcAft>
                          <a:spcPts val="0"/>
                        </a:spcAft>
                      </a:pPr>
                      <a:r>
                        <a:rPr lang="en-GB" sz="700" b="0" i="1" dirty="0">
                          <a:solidFill>
                            <a:srgbClr val="7030A0"/>
                          </a:solidFill>
                          <a:effectLst/>
                        </a:rPr>
                        <a:t>The proposed choices will be explained and contextualised for this band</a:t>
                      </a:r>
                    </a:p>
                    <a:p>
                      <a:pPr>
                        <a:lnSpc>
                          <a:spcPct val="107000"/>
                        </a:lnSpc>
                        <a:spcAft>
                          <a:spcPts val="0"/>
                        </a:spcAft>
                      </a:pPr>
                      <a:r>
                        <a:rPr lang="en-GB" sz="700" b="0" i="1" dirty="0">
                          <a:solidFill>
                            <a:srgbClr val="7030A0"/>
                          </a:solidFill>
                          <a:effectLst/>
                        </a:rPr>
                        <a:t>Note: strengths may be part</a:t>
                      </a:r>
                    </a:p>
                    <a:p>
                      <a:pPr>
                        <a:lnSpc>
                          <a:spcPct val="107000"/>
                        </a:lnSpc>
                        <a:spcAft>
                          <a:spcPts val="0"/>
                        </a:spcAft>
                      </a:pPr>
                      <a:r>
                        <a:rPr lang="en-GB" sz="700" b="0" i="1" dirty="0">
                          <a:solidFill>
                            <a:srgbClr val="7030A0"/>
                          </a:solidFill>
                          <a:effectLst/>
                        </a:rPr>
                        <a:t>so  AO2 and AO3 might be linked </a:t>
                      </a:r>
                      <a:endParaRPr lang="en-GB" sz="7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27146" marB="27146">
                    <a:noFill/>
                  </a:tcPr>
                </a:tc>
                <a:tc>
                  <a:txBody>
                    <a:bodyPr/>
                    <a:lstStyle/>
                    <a:p>
                      <a:pPr>
                        <a:lnSpc>
                          <a:spcPct val="107000"/>
                        </a:lnSpc>
                        <a:spcAft>
                          <a:spcPts val="0"/>
                        </a:spcAft>
                      </a:pPr>
                      <a:r>
                        <a:rPr lang="en-GB" sz="700" b="0" dirty="0">
                          <a:solidFill>
                            <a:schemeClr val="tx1"/>
                          </a:solidFill>
                          <a:effectLst/>
                        </a:rPr>
                        <a:t>9-10 marks</a:t>
                      </a:r>
                    </a:p>
                    <a:p>
                      <a:pPr>
                        <a:lnSpc>
                          <a:spcPct val="107000"/>
                        </a:lnSpc>
                        <a:spcAft>
                          <a:spcPts val="0"/>
                        </a:spcAft>
                      </a:pPr>
                      <a:r>
                        <a:rPr lang="en-GB" sz="700" b="0" dirty="0">
                          <a:solidFill>
                            <a:schemeClr val="tx1"/>
                          </a:solidFill>
                          <a:effectLst/>
                        </a:rPr>
                        <a:t>Answers demonstrate detailed examination of the proposed design. Logical criticisms will be offered based on explicit evaluation of the research design proposed.</a:t>
                      </a:r>
                    </a:p>
                    <a:p>
                      <a:pPr>
                        <a:lnSpc>
                          <a:spcPct val="107000"/>
                        </a:lnSpc>
                        <a:spcAft>
                          <a:spcPts val="0"/>
                        </a:spcAft>
                      </a:pPr>
                      <a:r>
                        <a:rPr lang="en-GB" sz="700" b="0" i="1" dirty="0">
                          <a:solidFill>
                            <a:srgbClr val="7030A0"/>
                          </a:solidFill>
                          <a:effectLst/>
                        </a:rPr>
                        <a:t>The strengths and weaknesses [and impact]  of proposed choices will be identified for this band</a:t>
                      </a:r>
                      <a:endParaRPr lang="en-GB" sz="7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noFill/>
                  </a:tcPr>
                </a:tc>
                <a:extLst>
                  <a:ext uri="{0D108BD9-81ED-4DB2-BD59-A6C34878D82A}">
                    <a16:rowId xmlns:a16="http://schemas.microsoft.com/office/drawing/2014/main" val="470869792"/>
                  </a:ext>
                </a:extLst>
              </a:tr>
            </a:tbl>
          </a:graphicData>
        </a:graphic>
      </p:graphicFrame>
      <p:graphicFrame>
        <p:nvGraphicFramePr>
          <p:cNvPr id="3" name="Table 2">
            <a:extLst>
              <a:ext uri="{FF2B5EF4-FFF2-40B4-BE49-F238E27FC236}">
                <a16:creationId xmlns:a16="http://schemas.microsoft.com/office/drawing/2014/main" id="{B3DE4086-3A14-D34D-B5FE-9C0B48B6627D}"/>
              </a:ext>
            </a:extLst>
          </p:cNvPr>
          <p:cNvGraphicFramePr>
            <a:graphicFrameLocks noGrp="1"/>
          </p:cNvGraphicFramePr>
          <p:nvPr>
            <p:extLst>
              <p:ext uri="{D42A27DB-BD31-4B8C-83A1-F6EECF244321}">
                <p14:modId xmlns:p14="http://schemas.microsoft.com/office/powerpoint/2010/main" val="4233131047"/>
              </p:ext>
            </p:extLst>
          </p:nvPr>
        </p:nvGraphicFramePr>
        <p:xfrm>
          <a:off x="1085852" y="3569494"/>
          <a:ext cx="4723448" cy="2431256"/>
        </p:xfrm>
        <a:graphic>
          <a:graphicData uri="http://schemas.openxmlformats.org/drawingml/2006/table">
            <a:tbl>
              <a:tblPr firstRow="1" firstCol="1" lastRow="1" lastCol="1" bandRow="1" bandCol="1">
                <a:tableStyleId>{5C22544A-7EE6-4342-B048-85BDC9FD1C3A}</a:tableStyleId>
              </a:tblPr>
              <a:tblGrid>
                <a:gridCol w="394334">
                  <a:extLst>
                    <a:ext uri="{9D8B030D-6E8A-4147-A177-3AD203B41FA5}">
                      <a16:colId xmlns:a16="http://schemas.microsoft.com/office/drawing/2014/main" val="1758735681"/>
                    </a:ext>
                  </a:extLst>
                </a:gridCol>
                <a:gridCol w="1500188">
                  <a:extLst>
                    <a:ext uri="{9D8B030D-6E8A-4147-A177-3AD203B41FA5}">
                      <a16:colId xmlns:a16="http://schemas.microsoft.com/office/drawing/2014/main" val="1617746479"/>
                    </a:ext>
                  </a:extLst>
                </a:gridCol>
                <a:gridCol w="1414463">
                  <a:extLst>
                    <a:ext uri="{9D8B030D-6E8A-4147-A177-3AD203B41FA5}">
                      <a16:colId xmlns:a16="http://schemas.microsoft.com/office/drawing/2014/main" val="362262008"/>
                    </a:ext>
                  </a:extLst>
                </a:gridCol>
                <a:gridCol w="1414463">
                  <a:extLst>
                    <a:ext uri="{9D8B030D-6E8A-4147-A177-3AD203B41FA5}">
                      <a16:colId xmlns:a16="http://schemas.microsoft.com/office/drawing/2014/main" val="429015391"/>
                    </a:ext>
                  </a:extLst>
                </a:gridCol>
              </a:tblGrid>
              <a:tr h="1080839">
                <a:tc>
                  <a:txBody>
                    <a:bodyPr/>
                    <a:lstStyle/>
                    <a:p>
                      <a:pPr algn="ctr">
                        <a:lnSpc>
                          <a:spcPct val="107000"/>
                        </a:lnSpc>
                        <a:spcAft>
                          <a:spcPts val="0"/>
                        </a:spcAft>
                      </a:pPr>
                      <a:r>
                        <a:rPr lang="en-GB" sz="600" b="0">
                          <a:solidFill>
                            <a:schemeClr val="tx1"/>
                          </a:solidFill>
                          <a:effectLst/>
                        </a:rPr>
                        <a:t>3</a:t>
                      </a:r>
                      <a:endParaRPr lang="en-GB" sz="6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chor="ctr">
                    <a:noFill/>
                  </a:tcPr>
                </a:tc>
                <a:tc>
                  <a:txBody>
                    <a:bodyPr/>
                    <a:lstStyle/>
                    <a:p>
                      <a:pPr>
                        <a:lnSpc>
                          <a:spcPct val="107000"/>
                        </a:lnSpc>
                        <a:spcAft>
                          <a:spcPts val="0"/>
                        </a:spcAft>
                      </a:pPr>
                      <a:r>
                        <a:rPr lang="en-GB" sz="600" b="0" dirty="0">
                          <a:solidFill>
                            <a:schemeClr val="tx1"/>
                          </a:solidFill>
                          <a:effectLst/>
                        </a:rPr>
                        <a:t>6-8 marks</a:t>
                      </a:r>
                    </a:p>
                    <a:p>
                      <a:pPr>
                        <a:lnSpc>
                          <a:spcPct val="107000"/>
                        </a:lnSpc>
                        <a:spcAft>
                          <a:spcPts val="0"/>
                        </a:spcAft>
                      </a:pPr>
                      <a:r>
                        <a:rPr lang="en-GB" sz="600" b="0" dirty="0">
                          <a:solidFill>
                            <a:schemeClr val="tx1"/>
                          </a:solidFill>
                          <a:effectLst/>
                        </a:rPr>
                        <a:t>Answers demonstrate some knowledge and understanding of sociological theories/ concepts relating to the context of the question.</a:t>
                      </a:r>
                    </a:p>
                    <a:p>
                      <a:pPr>
                        <a:lnSpc>
                          <a:spcPct val="107000"/>
                        </a:lnSpc>
                        <a:spcAft>
                          <a:spcPts val="0"/>
                        </a:spcAft>
                      </a:pPr>
                      <a:r>
                        <a:rPr lang="en-GB" sz="600" b="0" i="1" dirty="0">
                          <a:solidFill>
                            <a:srgbClr val="7030A0"/>
                          </a:solidFill>
                          <a:effectLst/>
                        </a:rPr>
                        <a:t>The design will outline the method, sampling and ethical issues  with reference to some technical language.</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6-8 marks</a:t>
                      </a:r>
                    </a:p>
                    <a:p>
                      <a:pPr>
                        <a:lnSpc>
                          <a:spcPct val="107000"/>
                        </a:lnSpc>
                        <a:spcAft>
                          <a:spcPts val="0"/>
                        </a:spcAft>
                      </a:pPr>
                      <a:r>
                        <a:rPr lang="en-GB" sz="600" b="0" dirty="0">
                          <a:solidFill>
                            <a:schemeClr val="tx1"/>
                          </a:solidFill>
                          <a:effectLst/>
                        </a:rPr>
                        <a:t>Answers demonstrate some accurate and relevant selection of appropriate sociological theories/ concepts  Some of which are applied and interpreted in the context of the debate/question. </a:t>
                      </a:r>
                    </a:p>
                    <a:p>
                      <a:pPr>
                        <a:lnSpc>
                          <a:spcPct val="107000"/>
                        </a:lnSpc>
                        <a:spcAft>
                          <a:spcPts val="0"/>
                        </a:spcAft>
                      </a:pPr>
                      <a:r>
                        <a:rPr lang="en-GB" sz="600" b="0" dirty="0">
                          <a:solidFill>
                            <a:schemeClr val="tx1"/>
                          </a:solidFill>
                          <a:effectLst/>
                        </a:rPr>
                        <a:t> </a:t>
                      </a:r>
                    </a:p>
                    <a:p>
                      <a:pPr>
                        <a:lnSpc>
                          <a:spcPct val="107000"/>
                        </a:lnSpc>
                        <a:spcAft>
                          <a:spcPts val="0"/>
                        </a:spcAft>
                      </a:pPr>
                      <a:r>
                        <a:rPr lang="en-GB" sz="600" b="0" i="1" dirty="0">
                          <a:solidFill>
                            <a:srgbClr val="7030A0"/>
                          </a:solidFill>
                          <a:effectLst/>
                        </a:rPr>
                        <a:t>Some of the proposed choices will be explained and contextualised for this band. Context more implicit towards bottom</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6-8 marks</a:t>
                      </a:r>
                    </a:p>
                    <a:p>
                      <a:pPr>
                        <a:lnSpc>
                          <a:spcPct val="107000"/>
                        </a:lnSpc>
                        <a:spcAft>
                          <a:spcPts val="0"/>
                        </a:spcAft>
                      </a:pPr>
                      <a:r>
                        <a:rPr lang="en-GB" sz="600" b="0" dirty="0">
                          <a:solidFill>
                            <a:schemeClr val="tx1"/>
                          </a:solidFill>
                          <a:effectLst/>
                        </a:rPr>
                        <a:t>Answers demonstrate some, well organised and logical arguments. Judgements and conclusions offered will show some evaluation of the relevant theories/ concepts  examined.</a:t>
                      </a:r>
                    </a:p>
                    <a:p>
                      <a:pPr>
                        <a:lnSpc>
                          <a:spcPct val="107000"/>
                        </a:lnSpc>
                        <a:spcAft>
                          <a:spcPts val="0"/>
                        </a:spcAft>
                      </a:pPr>
                      <a:r>
                        <a:rPr lang="en-GB" sz="600" b="0" i="1" dirty="0">
                          <a:solidFill>
                            <a:srgbClr val="7030A0"/>
                          </a:solidFill>
                          <a:effectLst/>
                        </a:rPr>
                        <a:t>Some of he strengths and weaknesses of proposed choices will be identified for this band</a:t>
                      </a:r>
                    </a:p>
                    <a:p>
                      <a:pPr>
                        <a:lnSpc>
                          <a:spcPct val="107000"/>
                        </a:lnSpc>
                        <a:spcAft>
                          <a:spcPts val="0"/>
                        </a:spcAft>
                      </a:pPr>
                      <a:r>
                        <a:rPr lang="en-GB" sz="600" b="0" i="1" dirty="0">
                          <a:solidFill>
                            <a:srgbClr val="7030A0"/>
                          </a:solidFill>
                          <a:effectLst/>
                        </a:rPr>
                        <a:t>Impact of weaknesses not addressed or if briefly mid to top of band</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0" marB="0">
                    <a:noFill/>
                  </a:tcPr>
                </a:tc>
                <a:extLst>
                  <a:ext uri="{0D108BD9-81ED-4DB2-BD59-A6C34878D82A}">
                    <a16:rowId xmlns:a16="http://schemas.microsoft.com/office/drawing/2014/main" val="933416991"/>
                  </a:ext>
                </a:extLst>
              </a:tr>
              <a:tr h="724558">
                <a:tc>
                  <a:txBody>
                    <a:bodyPr/>
                    <a:lstStyle/>
                    <a:p>
                      <a:pPr algn="ctr">
                        <a:lnSpc>
                          <a:spcPct val="107000"/>
                        </a:lnSpc>
                        <a:spcAft>
                          <a:spcPts val="0"/>
                        </a:spcAft>
                      </a:pPr>
                      <a:r>
                        <a:rPr lang="en-GB" sz="600" b="0">
                          <a:solidFill>
                            <a:schemeClr val="tx1"/>
                          </a:solidFill>
                          <a:effectLst/>
                        </a:rPr>
                        <a:t>2</a:t>
                      </a:r>
                      <a:endParaRPr lang="en-GB" sz="6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chor="ctr">
                    <a:noFill/>
                  </a:tcPr>
                </a:tc>
                <a:tc>
                  <a:txBody>
                    <a:bodyPr/>
                    <a:lstStyle/>
                    <a:p>
                      <a:pPr>
                        <a:lnSpc>
                          <a:spcPct val="107000"/>
                        </a:lnSpc>
                        <a:spcAft>
                          <a:spcPts val="0"/>
                        </a:spcAft>
                      </a:pPr>
                      <a:r>
                        <a:rPr lang="en-GB" sz="600" b="0" dirty="0">
                          <a:solidFill>
                            <a:schemeClr val="tx1"/>
                          </a:solidFill>
                          <a:effectLst/>
                        </a:rPr>
                        <a:t>3-5 marks</a:t>
                      </a:r>
                    </a:p>
                    <a:p>
                      <a:pPr>
                        <a:lnSpc>
                          <a:spcPct val="107000"/>
                        </a:lnSpc>
                        <a:spcAft>
                          <a:spcPts val="0"/>
                        </a:spcAft>
                      </a:pPr>
                      <a:r>
                        <a:rPr lang="en-GB" sz="600" b="0" dirty="0">
                          <a:solidFill>
                            <a:schemeClr val="tx1"/>
                          </a:solidFill>
                          <a:effectLst/>
                        </a:rPr>
                        <a:t>Answers demonstrate basic knowledge and understanding of sociological theories/ concepts relating to the context of the question.</a:t>
                      </a:r>
                    </a:p>
                    <a:p>
                      <a:pPr>
                        <a:lnSpc>
                          <a:spcPct val="107000"/>
                        </a:lnSpc>
                        <a:spcAft>
                          <a:spcPts val="0"/>
                        </a:spcAft>
                      </a:pPr>
                      <a:r>
                        <a:rPr lang="en-GB" sz="600" b="0" i="1" dirty="0">
                          <a:solidFill>
                            <a:srgbClr val="7030A0"/>
                          </a:solidFill>
                          <a:effectLst/>
                        </a:rPr>
                        <a:t>The design will be basic and lacking detail with basic reference to technical language.</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3-5 marks</a:t>
                      </a:r>
                    </a:p>
                    <a:p>
                      <a:pPr>
                        <a:lnSpc>
                          <a:spcPct val="107000"/>
                        </a:lnSpc>
                        <a:spcAft>
                          <a:spcPts val="0"/>
                        </a:spcAft>
                      </a:pPr>
                      <a:r>
                        <a:rPr lang="en-GB" sz="600" b="0" dirty="0">
                          <a:solidFill>
                            <a:schemeClr val="tx1"/>
                          </a:solidFill>
                          <a:effectLst/>
                        </a:rPr>
                        <a:t>Answers demonstrate a basic ability to select, apply and interpret appropriate sociological theories/ concepts in the context of the debate/question. </a:t>
                      </a:r>
                    </a:p>
                    <a:p>
                      <a:pPr>
                        <a:lnSpc>
                          <a:spcPct val="107000"/>
                        </a:lnSpc>
                        <a:spcAft>
                          <a:spcPts val="0"/>
                        </a:spcAft>
                      </a:pPr>
                      <a:r>
                        <a:rPr lang="en-GB" sz="600" b="0" i="1" dirty="0">
                          <a:solidFill>
                            <a:srgbClr val="7030A0"/>
                          </a:solidFill>
                          <a:effectLst/>
                        </a:rPr>
                        <a:t>Basic justification of choices</a:t>
                      </a:r>
                    </a:p>
                    <a:p>
                      <a:pPr>
                        <a:lnSpc>
                          <a:spcPct val="107000"/>
                        </a:lnSpc>
                        <a:spcAft>
                          <a:spcPts val="0"/>
                        </a:spcAft>
                      </a:pPr>
                      <a:r>
                        <a:rPr lang="en-GB" sz="600" b="0" dirty="0">
                          <a:solidFill>
                            <a:schemeClr val="tx1"/>
                          </a:solidFill>
                          <a:effectLst/>
                        </a:rPr>
                        <a:t> </a:t>
                      </a:r>
                      <a:endParaRPr lang="en-GB" sz="6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3-5 marks</a:t>
                      </a:r>
                    </a:p>
                    <a:p>
                      <a:pPr>
                        <a:lnSpc>
                          <a:spcPct val="107000"/>
                        </a:lnSpc>
                        <a:spcAft>
                          <a:spcPts val="0"/>
                        </a:spcAft>
                      </a:pPr>
                      <a:r>
                        <a:rPr lang="en-GB" sz="600" b="0" dirty="0">
                          <a:solidFill>
                            <a:schemeClr val="tx1"/>
                          </a:solidFill>
                          <a:effectLst/>
                        </a:rPr>
                        <a:t>Answers demonstrate basic arguments. Judgements and conclusions offered will show basic evaluation of the theories/ concepts  examined. </a:t>
                      </a:r>
                    </a:p>
                    <a:p>
                      <a:pPr>
                        <a:lnSpc>
                          <a:spcPct val="107000"/>
                        </a:lnSpc>
                        <a:spcAft>
                          <a:spcPts val="0"/>
                        </a:spcAft>
                      </a:pPr>
                      <a:r>
                        <a:rPr lang="en-GB" sz="600" b="0" i="1" dirty="0">
                          <a:solidFill>
                            <a:srgbClr val="7030A0"/>
                          </a:solidFill>
                          <a:effectLst/>
                        </a:rPr>
                        <a:t>Basic evaluation</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0" marB="0">
                    <a:noFill/>
                  </a:tcPr>
                </a:tc>
                <a:extLst>
                  <a:ext uri="{0D108BD9-81ED-4DB2-BD59-A6C34878D82A}">
                    <a16:rowId xmlns:a16="http://schemas.microsoft.com/office/drawing/2014/main" val="2223856229"/>
                  </a:ext>
                </a:extLst>
              </a:tr>
              <a:tr h="625859">
                <a:tc>
                  <a:txBody>
                    <a:bodyPr/>
                    <a:lstStyle/>
                    <a:p>
                      <a:pPr algn="ctr">
                        <a:lnSpc>
                          <a:spcPct val="107000"/>
                        </a:lnSpc>
                        <a:spcAft>
                          <a:spcPts val="0"/>
                        </a:spcAft>
                      </a:pPr>
                      <a:r>
                        <a:rPr lang="en-GB" sz="600" b="0">
                          <a:solidFill>
                            <a:schemeClr val="tx1"/>
                          </a:solidFill>
                          <a:effectLst/>
                        </a:rPr>
                        <a:t>1</a:t>
                      </a:r>
                      <a:endParaRPr lang="en-GB" sz="600" b="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chor="ctr">
                    <a:noFill/>
                  </a:tcPr>
                </a:tc>
                <a:tc>
                  <a:txBody>
                    <a:bodyPr/>
                    <a:lstStyle/>
                    <a:p>
                      <a:pPr>
                        <a:lnSpc>
                          <a:spcPct val="107000"/>
                        </a:lnSpc>
                        <a:spcAft>
                          <a:spcPts val="0"/>
                        </a:spcAft>
                      </a:pPr>
                      <a:r>
                        <a:rPr lang="en-GB" sz="600" b="0" dirty="0">
                          <a:solidFill>
                            <a:schemeClr val="tx1"/>
                          </a:solidFill>
                          <a:effectLst/>
                        </a:rPr>
                        <a:t>1-2 marks</a:t>
                      </a:r>
                    </a:p>
                    <a:p>
                      <a:pPr>
                        <a:lnSpc>
                          <a:spcPct val="107000"/>
                        </a:lnSpc>
                        <a:spcAft>
                          <a:spcPts val="0"/>
                        </a:spcAft>
                      </a:pPr>
                      <a:r>
                        <a:rPr lang="en-GB" sz="600" b="0" dirty="0">
                          <a:solidFill>
                            <a:schemeClr val="tx1"/>
                          </a:solidFill>
                          <a:effectLst/>
                        </a:rPr>
                        <a:t>Limited in terms of K &amp;U of research design. </a:t>
                      </a:r>
                      <a:r>
                        <a:rPr lang="en-GB" sz="600" b="0" i="1" dirty="0">
                          <a:solidFill>
                            <a:srgbClr val="7030A0"/>
                          </a:solidFill>
                          <a:effectLst/>
                        </a:rPr>
                        <a:t>Major stages missing</a:t>
                      </a:r>
                      <a:endParaRPr lang="en-GB" sz="600" b="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1-2 marks</a:t>
                      </a:r>
                    </a:p>
                    <a:p>
                      <a:pPr>
                        <a:lnSpc>
                          <a:spcPct val="107000"/>
                        </a:lnSpc>
                        <a:spcAft>
                          <a:spcPts val="0"/>
                        </a:spcAft>
                      </a:pPr>
                      <a:r>
                        <a:rPr lang="en-GB" sz="600" b="0" dirty="0">
                          <a:solidFill>
                            <a:schemeClr val="tx1"/>
                          </a:solidFill>
                          <a:effectLst/>
                        </a:rPr>
                        <a:t>Answers demonstrate limited ability to select and/or interpret and/ or apply sociological theories/ concepts in the context of the debate/question. </a:t>
                      </a:r>
                    </a:p>
                    <a:p>
                      <a:pPr>
                        <a:lnSpc>
                          <a:spcPct val="107000"/>
                        </a:lnSpc>
                        <a:spcAft>
                          <a:spcPts val="0"/>
                        </a:spcAft>
                      </a:pPr>
                      <a:r>
                        <a:rPr lang="en-GB" sz="600" b="0" dirty="0">
                          <a:solidFill>
                            <a:schemeClr val="tx1"/>
                          </a:solidFill>
                          <a:effectLst/>
                        </a:rPr>
                        <a:t> </a:t>
                      </a:r>
                      <a:endParaRPr lang="en-GB" sz="6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19001" marB="19001">
                    <a:noFill/>
                  </a:tcPr>
                </a:tc>
                <a:tc>
                  <a:txBody>
                    <a:bodyPr/>
                    <a:lstStyle/>
                    <a:p>
                      <a:pPr>
                        <a:lnSpc>
                          <a:spcPct val="107000"/>
                        </a:lnSpc>
                        <a:spcAft>
                          <a:spcPts val="0"/>
                        </a:spcAft>
                      </a:pPr>
                      <a:r>
                        <a:rPr lang="en-GB" sz="600" b="0" dirty="0">
                          <a:solidFill>
                            <a:schemeClr val="tx1"/>
                          </a:solidFill>
                          <a:effectLst/>
                        </a:rPr>
                        <a:t>1- 2 marks</a:t>
                      </a:r>
                    </a:p>
                    <a:p>
                      <a:pPr>
                        <a:lnSpc>
                          <a:spcPct val="107000"/>
                        </a:lnSpc>
                        <a:spcAft>
                          <a:spcPts val="0"/>
                        </a:spcAft>
                      </a:pPr>
                      <a:r>
                        <a:rPr lang="en-GB" sz="600" b="0" dirty="0">
                          <a:solidFill>
                            <a:schemeClr val="tx1"/>
                          </a:solidFill>
                          <a:effectLst/>
                        </a:rPr>
                        <a:t>Answers demonstrate limited argument. Any judgements and conclusions offered will show limited evaluation of any theories/ concepts examined. </a:t>
                      </a:r>
                      <a:endParaRPr lang="en-GB" sz="6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2" marR="36002" marT="0" marB="0">
                    <a:noFill/>
                  </a:tcPr>
                </a:tc>
                <a:extLst>
                  <a:ext uri="{0D108BD9-81ED-4DB2-BD59-A6C34878D82A}">
                    <a16:rowId xmlns:a16="http://schemas.microsoft.com/office/drawing/2014/main" val="2061094772"/>
                  </a:ext>
                </a:extLst>
              </a:tr>
            </a:tbl>
          </a:graphicData>
        </a:graphic>
      </p:graphicFrame>
    </p:spTree>
    <p:extLst>
      <p:ext uri="{BB962C8B-B14F-4D97-AF65-F5344CB8AC3E}">
        <p14:creationId xmlns:p14="http://schemas.microsoft.com/office/powerpoint/2010/main" val="958027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5B1581-10FF-464B-A0CA-8458A1082BD4}"/>
              </a:ext>
            </a:extLst>
          </p:cNvPr>
          <p:cNvSpPr txBox="1"/>
          <p:nvPr/>
        </p:nvSpPr>
        <p:spPr>
          <a:xfrm>
            <a:off x="219075" y="1255216"/>
            <a:ext cx="8782050" cy="526297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Sample answer to 1B research design question</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As an A Level student I have been asked to design a research project to collect qualitative data on the role of grandparents amongst a sample of families with young children in my area. To do this I will be using qualitative research methods to collect my data and I will using an interpretivist approach as I am looking for validity not just numerical data. </a:t>
            </a:r>
            <a:r>
              <a:rPr lang="en-US" sz="1200" dirty="0">
                <a:solidFill>
                  <a:srgbClr val="7030A0"/>
                </a:solidFill>
                <a:latin typeface="Arial" panose="020B0604020202020204" pitchFamily="34" charset="0"/>
                <a:cs typeface="Arial" panose="020B0604020202020204" pitchFamily="34" charset="0"/>
              </a:rPr>
              <a:t>[ the candidate should have said data in the form of words rather than numerical data]</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 will </a:t>
            </a:r>
            <a:r>
              <a:rPr lang="en-US" sz="1200" dirty="0" err="1">
                <a:latin typeface="Arial" panose="020B0604020202020204" pitchFamily="34" charset="0"/>
                <a:cs typeface="Arial" panose="020B0604020202020204" pitchFamily="34" charset="0"/>
              </a:rPr>
              <a:t>operationalise</a:t>
            </a:r>
            <a:r>
              <a:rPr lang="en-US" sz="1200" dirty="0">
                <a:latin typeface="Arial" panose="020B0604020202020204" pitchFamily="34" charset="0"/>
                <a:cs typeface="Arial" panose="020B0604020202020204" pitchFamily="34" charset="0"/>
              </a:rPr>
              <a:t> the term families with young children to mean families in the Vale of </a:t>
            </a:r>
            <a:r>
              <a:rPr lang="en-US" sz="1200" dirty="0" err="1">
                <a:latin typeface="Arial" panose="020B0604020202020204" pitchFamily="34" charset="0"/>
                <a:cs typeface="Arial" panose="020B0604020202020204" pitchFamily="34" charset="0"/>
              </a:rPr>
              <a:t>Glamorgan</a:t>
            </a:r>
            <a:r>
              <a:rPr lang="en-US" sz="1200" dirty="0">
                <a:latin typeface="Arial" panose="020B0604020202020204" pitchFamily="34" charset="0"/>
                <a:cs typeface="Arial" panose="020B0604020202020204" pitchFamily="34" charset="0"/>
              </a:rPr>
              <a:t> </a:t>
            </a:r>
            <a:r>
              <a:rPr lang="en-US" sz="1200" dirty="0">
                <a:solidFill>
                  <a:srgbClr val="7030A0"/>
                </a:solidFill>
                <a:latin typeface="Arial" panose="020B0604020202020204" pitchFamily="34" charset="0"/>
                <a:cs typeface="Arial" panose="020B0604020202020204" pitchFamily="34" charset="0"/>
              </a:rPr>
              <a:t>[ shows a lack of understanding of ethical issues by naming the area]</a:t>
            </a:r>
            <a:r>
              <a:rPr lang="en-US" sz="1200" dirty="0">
                <a:latin typeface="Arial" panose="020B0604020202020204" pitchFamily="34" charset="0"/>
                <a:cs typeface="Arial" panose="020B0604020202020204" pitchFamily="34" charset="0"/>
              </a:rPr>
              <a:t> with children under 5.This is to help me to have a clear focus on what I am trying to find out </a:t>
            </a:r>
            <a:r>
              <a:rPr lang="en-US" sz="1200" dirty="0">
                <a:solidFill>
                  <a:srgbClr val="7030A0"/>
                </a:solidFill>
                <a:latin typeface="Arial" panose="020B0604020202020204" pitchFamily="34" charset="0"/>
                <a:cs typeface="Arial" panose="020B0604020202020204" pitchFamily="34" charset="0"/>
              </a:rPr>
              <a:t>[very vague justification]</a:t>
            </a:r>
            <a:r>
              <a:rPr lang="en-US" sz="1200" dirty="0">
                <a:latin typeface="Arial" panose="020B0604020202020204" pitchFamily="34" charset="0"/>
                <a:cs typeface="Arial" panose="020B0604020202020204" pitchFamily="34" charset="0"/>
              </a:rPr>
              <a:t>. To carry out my research I will need to decide on a method. My chosen method will be focus groups as they are less time consuming than interviews and will provide me with the information and data I want to find out.</a:t>
            </a:r>
            <a:r>
              <a:rPr lang="en-US" sz="1200" dirty="0">
                <a:solidFill>
                  <a:srgbClr val="7030A0"/>
                </a:solidFill>
                <a:latin typeface="Arial" panose="020B0604020202020204" pitchFamily="34" charset="0"/>
                <a:cs typeface="Arial" panose="020B0604020202020204" pitchFamily="34" charset="0"/>
              </a:rPr>
              <a:t>[ the justification could have been more detailed]</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 will also need to form a sample in order to gather my data. I will do this by using opportunity and volunteer sampling. I will visit my local mother/father toddler/ baby group to ask people if they would be willing to participate. From this I will be able to form  my focus groups to gather information.</a:t>
            </a:r>
            <a:r>
              <a:rPr lang="en-US" sz="1200" dirty="0">
                <a:solidFill>
                  <a:srgbClr val="7030A0"/>
                </a:solidFill>
                <a:latin typeface="Arial" panose="020B0604020202020204" pitchFamily="34" charset="0"/>
                <a:cs typeface="Arial" panose="020B0604020202020204" pitchFamily="34" charset="0"/>
              </a:rPr>
              <a:t>[ sampling very very vague but a technique is identified]</a:t>
            </a:r>
          </a:p>
          <a:p>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As I am a Level student I am likely to come up against some practical issues because of my age and because I have limited time to carry out my research which is why I have chosen focus groups because they are less time consuming. I will also have the problem of money to carry out my research as I will have to pay to use the playgroup facility to carry out my focus groups. To overcome this I will save up money from my part time job to cover the costs.</a:t>
            </a:r>
          </a:p>
          <a:p>
            <a:r>
              <a:rPr lang="en-US" sz="1200" dirty="0">
                <a:latin typeface="Arial" panose="020B0604020202020204" pitchFamily="34" charset="0"/>
                <a:cs typeface="Arial" panose="020B0604020202020204" pitchFamily="34" charset="0"/>
              </a:rPr>
              <a:t>Ethical issues is another problem I might face.</a:t>
            </a:r>
            <a:r>
              <a:rPr lang="en-US" sz="1200" dirty="0">
                <a:solidFill>
                  <a:srgbClr val="7030A0"/>
                </a:solidFill>
                <a:latin typeface="Arial" panose="020B0604020202020204" pitchFamily="34" charset="0"/>
                <a:cs typeface="Arial" panose="020B0604020202020204" pitchFamily="34" charset="0"/>
              </a:rPr>
              <a:t>[ much better to use a different venue such as school where there are no costs]</a:t>
            </a:r>
          </a:p>
          <a:p>
            <a:r>
              <a:rPr lang="en-US" sz="1200" dirty="0">
                <a:latin typeface="Arial" panose="020B0604020202020204" pitchFamily="34" charset="0"/>
                <a:cs typeface="Arial" panose="020B0604020202020204" pitchFamily="34" charset="0"/>
              </a:rPr>
              <a:t>I will need to ensure I gain full, informed consent from all the participants in the research to ensure they each know what the study will involve and make sure they are happy to participate. I will also have to verify that all participants are aware they have the right to withdraw from the research at any time. I will also need to be aware of the wording of my questions as the role of grandparents could be a sensitive topic for some families to talk about.. I will also ensure that I have full confidentiality and anonymity of all the answers given by the respondents to protect their safety and in this way I will be fully protected against any possible ethical issues that could arise. </a:t>
            </a:r>
            <a:r>
              <a:rPr lang="en-US" sz="1200" dirty="0">
                <a:solidFill>
                  <a:srgbClr val="7030A0"/>
                </a:solidFill>
                <a:latin typeface="Arial" panose="020B0604020202020204" pitchFamily="34" charset="0"/>
                <a:cs typeface="Arial" panose="020B0604020202020204" pitchFamily="34" charset="0"/>
              </a:rPr>
              <a:t>[ good revision and knowledge of the main ethical considerations]</a:t>
            </a: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4592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139711-0247-D94D-9060-3F89F6FB6CAB}"/>
              </a:ext>
            </a:extLst>
          </p:cNvPr>
          <p:cNvSpPr txBox="1"/>
          <p:nvPr/>
        </p:nvSpPr>
        <p:spPr>
          <a:xfrm>
            <a:off x="161925" y="1332798"/>
            <a:ext cx="8648700" cy="5170646"/>
          </a:xfrm>
          <a:prstGeom prst="rect">
            <a:avLst/>
          </a:prstGeom>
          <a:noFill/>
        </p:spPr>
        <p:txBody>
          <a:bodyPr wrap="square" rtlCol="0">
            <a:spAutoFit/>
          </a:bodyPr>
          <a:lstStyle/>
          <a:p>
            <a:r>
              <a:rPr lang="en-US" sz="1100" dirty="0">
                <a:latin typeface="Arial" panose="020B0604020202020204" pitchFamily="34" charset="0"/>
                <a:cs typeface="Arial" panose="020B0604020202020204" pitchFamily="34" charset="0"/>
              </a:rPr>
              <a:t>Reliability of my findings is not a key aspect of what I am looking for in my research as I am looking for depth and detail in the answers</a:t>
            </a:r>
            <a:r>
              <a:rPr lang="en-US" sz="1100" dirty="0">
                <a:solidFill>
                  <a:srgbClr val="7030A0"/>
                </a:solidFill>
                <a:latin typeface="Arial" panose="020B0604020202020204" pitchFamily="34" charset="0"/>
                <a:cs typeface="Arial" panose="020B0604020202020204" pitchFamily="34" charset="0"/>
              </a:rPr>
              <a:t>[ researcher is meant to facilitate rather than ask a series of questions]</a:t>
            </a:r>
            <a:r>
              <a:rPr lang="en-US" sz="1100" dirty="0">
                <a:latin typeface="Arial" panose="020B0604020202020204" pitchFamily="34" charset="0"/>
                <a:cs typeface="Arial" panose="020B0604020202020204" pitchFamily="34" charset="0"/>
              </a:rPr>
              <a:t> from my respondents. Although it is important,  I am not too bothered if my research can’t be repeated as the answers the respondents could change on a daily basis.</a:t>
            </a:r>
            <a:r>
              <a:rPr lang="en-US" sz="1100" dirty="0">
                <a:solidFill>
                  <a:srgbClr val="7030A0"/>
                </a:solidFill>
                <a:latin typeface="Arial" panose="020B0604020202020204" pitchFamily="34" charset="0"/>
                <a:cs typeface="Arial" panose="020B0604020202020204" pitchFamily="34" charset="0"/>
              </a:rPr>
              <a:t>[ although researchers sometimes do a trade off between the strengths of one method versus the weaknesses, they rarely have no concern at all for reliability or validity]</a:t>
            </a:r>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Validity of my findings is a massive key aspect of my research as I want to be able to know why the family say what they say and gain detailed answers from them. This is why I have chosen to use qualitative methods</a:t>
            </a:r>
            <a:r>
              <a:rPr lang="en-US" sz="1100" dirty="0">
                <a:solidFill>
                  <a:srgbClr val="7030A0"/>
                </a:solidFill>
                <a:latin typeface="Arial" panose="020B0604020202020204" pitchFamily="34" charset="0"/>
                <a:cs typeface="Arial" panose="020B0604020202020204" pitchFamily="34" charset="0"/>
              </a:rPr>
              <a:t>[ the brief says qualitative]</a:t>
            </a:r>
            <a:r>
              <a:rPr lang="en-US" sz="1100" dirty="0">
                <a:latin typeface="Arial" panose="020B0604020202020204" pitchFamily="34" charset="0"/>
                <a:cs typeface="Arial" panose="020B0604020202020204" pitchFamily="34" charset="0"/>
              </a:rPr>
              <a:t> and in particular focus groups as they can influence each other within the group and therefor be more open when talking about their experiences of the role of grandparents. This will then enhance how true to life the respondents are being and hopefully reflect their honesty.</a:t>
            </a:r>
            <a:r>
              <a:rPr lang="en-US" sz="1100" dirty="0">
                <a:solidFill>
                  <a:srgbClr val="7030A0"/>
                </a:solidFill>
                <a:latin typeface="Arial" panose="020B0604020202020204" pitchFamily="34" charset="0"/>
                <a:cs typeface="Arial" panose="020B0604020202020204" pitchFamily="34" charset="0"/>
              </a:rPr>
              <a:t>[ vague in explanation but we get the idea]</a:t>
            </a:r>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An example of a study carried out previously which used focus groups was one by the Joseph Rowntree Foundation on poverty. The Joseph Rowntree Foundation looked into the experiences of people living in poverty in the UK using focus groups. This further emphasizes that focus groups are a suitable method for my research project.</a:t>
            </a:r>
            <a:r>
              <a:rPr lang="en-US" sz="1100" dirty="0">
                <a:solidFill>
                  <a:srgbClr val="7030A0"/>
                </a:solidFill>
                <a:latin typeface="Arial" panose="020B0604020202020204" pitchFamily="34" charset="0"/>
                <a:cs typeface="Arial" panose="020B0604020202020204" pitchFamily="34" charset="0"/>
              </a:rPr>
              <a:t>[ this is completely unnecessary and adds nothing to the design]</a:t>
            </a:r>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The representativeness of my research is likely to be low due to the fact that I will be using a small sample of people from my local area which is not going to be representative of the whole of the UK. This being said, the aim of my research is to find out about the role of grandparents in my local area not nationwide so the lack of representativeness is not likely to become an issue.</a:t>
            </a:r>
            <a:r>
              <a:rPr lang="en-US" sz="1100" dirty="0">
                <a:solidFill>
                  <a:srgbClr val="7030A0"/>
                </a:solidFill>
                <a:latin typeface="Arial" panose="020B0604020202020204" pitchFamily="34" charset="0"/>
                <a:cs typeface="Arial" panose="020B0604020202020204" pitchFamily="34" charset="0"/>
              </a:rPr>
              <a:t>[ the issue of representativeness is about whether the sample is representative of the target population which, in this case, is families living in the local area with young children]</a:t>
            </a:r>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The data that I have chosen to use for my research project is qualitative due to the fact that I want to find out detailed information. After completing my research I will have to </a:t>
            </a:r>
            <a:r>
              <a:rPr lang="en-US" sz="1100" dirty="0" err="1">
                <a:latin typeface="Arial" panose="020B0604020202020204" pitchFamily="34" charset="0"/>
                <a:cs typeface="Arial" panose="020B0604020202020204" pitchFamily="34" charset="0"/>
              </a:rPr>
              <a:t>analyse</a:t>
            </a:r>
            <a:r>
              <a:rPr lang="en-US" sz="1100" dirty="0">
                <a:latin typeface="Arial" panose="020B0604020202020204" pitchFamily="34" charset="0"/>
                <a:cs typeface="Arial" panose="020B0604020202020204" pitchFamily="34" charset="0"/>
              </a:rPr>
              <a:t> this data to find out trends and patterns within it that could suggest the reasons for similarities and differences between people living in the same area. This will enable me to fully fulfill the aim of my research project.</a:t>
            </a:r>
            <a:r>
              <a:rPr lang="en-US" sz="1100" dirty="0">
                <a:solidFill>
                  <a:srgbClr val="7030A0"/>
                </a:solidFill>
                <a:latin typeface="Arial" panose="020B0604020202020204" pitchFamily="34" charset="0"/>
                <a:cs typeface="Arial" panose="020B0604020202020204" pitchFamily="34" charset="0"/>
              </a:rPr>
              <a:t>[ qualitative data is unlikely to produce patterns as participants are likely to say different things and there are no </a:t>
            </a:r>
            <a:r>
              <a:rPr lang="en-US" sz="1100" dirty="0" err="1">
                <a:solidFill>
                  <a:srgbClr val="7030A0"/>
                </a:solidFill>
                <a:latin typeface="Arial" panose="020B0604020202020204" pitchFamily="34" charset="0"/>
                <a:cs typeface="Arial" panose="020B0604020202020204" pitchFamily="34" charset="0"/>
              </a:rPr>
              <a:t>standardised</a:t>
            </a:r>
            <a:r>
              <a:rPr lang="en-US" sz="1100" dirty="0">
                <a:solidFill>
                  <a:srgbClr val="7030A0"/>
                </a:solidFill>
                <a:latin typeface="Arial" panose="020B0604020202020204" pitchFamily="34" charset="0"/>
                <a:cs typeface="Arial" panose="020B0604020202020204" pitchFamily="34" charset="0"/>
              </a:rPr>
              <a:t> questions. Nether can they produce trends because trends happen over time. So some confusion here]</a:t>
            </a:r>
          </a:p>
          <a:p>
            <a:r>
              <a:rPr lang="en-US" sz="1100" dirty="0">
                <a:solidFill>
                  <a:srgbClr val="7030A0"/>
                </a:solidFill>
                <a:latin typeface="Arial" panose="020B0604020202020204" pitchFamily="34" charset="0"/>
                <a:cs typeface="Arial" panose="020B0604020202020204" pitchFamily="34" charset="0"/>
              </a:rPr>
              <a:t> This research design matches descriptors in band 3 for all skills. It isn’t detailed in any skill and it lacks context. But it does demonstrate the stages of research with some attempt to justify the choices made. The impact of the  of the potential problems is bordering basic.</a:t>
            </a:r>
          </a:p>
          <a:p>
            <a:endParaRPr lang="en-US" sz="1100" dirty="0">
              <a:solidFill>
                <a:srgbClr val="7030A0"/>
              </a:solidFill>
              <a:latin typeface="Arial" panose="020B0604020202020204" pitchFamily="34" charset="0"/>
              <a:cs typeface="Arial" panose="020B0604020202020204" pitchFamily="34" charset="0"/>
            </a:endParaRPr>
          </a:p>
          <a:p>
            <a:r>
              <a:rPr lang="en-US" sz="1100" dirty="0">
                <a:solidFill>
                  <a:srgbClr val="008F00"/>
                </a:solidFill>
                <a:latin typeface="Arial" panose="020B0604020202020204" pitchFamily="34" charset="0"/>
                <a:cs typeface="Arial" panose="020B0604020202020204" pitchFamily="34" charset="0"/>
              </a:rPr>
              <a:t>AO1 7</a:t>
            </a:r>
          </a:p>
          <a:p>
            <a:r>
              <a:rPr lang="en-US" sz="1100" dirty="0">
                <a:solidFill>
                  <a:srgbClr val="0432FF"/>
                </a:solidFill>
                <a:latin typeface="Arial" panose="020B0604020202020204" pitchFamily="34" charset="0"/>
                <a:cs typeface="Arial" panose="020B0604020202020204" pitchFamily="34" charset="0"/>
              </a:rPr>
              <a:t>AO2 6 </a:t>
            </a:r>
          </a:p>
          <a:p>
            <a:r>
              <a:rPr lang="en-US" sz="1100" dirty="0">
                <a:solidFill>
                  <a:srgbClr val="FF0000"/>
                </a:solidFill>
                <a:latin typeface="Arial" panose="020B0604020202020204" pitchFamily="34" charset="0"/>
                <a:cs typeface="Arial" panose="020B0604020202020204" pitchFamily="34" charset="0"/>
              </a:rPr>
              <a:t>AO3 7</a:t>
            </a:r>
          </a:p>
        </p:txBody>
      </p:sp>
    </p:spTree>
    <p:extLst>
      <p:ext uri="{BB962C8B-B14F-4D97-AF65-F5344CB8AC3E}">
        <p14:creationId xmlns:p14="http://schemas.microsoft.com/office/powerpoint/2010/main" val="3145370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19" y="1412776"/>
            <a:ext cx="8640960" cy="2677656"/>
          </a:xfrm>
          <a:prstGeom prst="rect">
            <a:avLst/>
          </a:prstGeom>
          <a:noFill/>
        </p:spPr>
        <p:txBody>
          <a:bodyPr wrap="square" rtlCol="0">
            <a:spAutoFit/>
          </a:bodyPr>
          <a:lstStyle/>
          <a:p>
            <a:pPr fontAlgn="base">
              <a:spcBef>
                <a:spcPct val="0"/>
              </a:spcBef>
              <a:spcAft>
                <a:spcPct val="0"/>
              </a:spcAft>
            </a:pPr>
            <a:r>
              <a:rPr lang="en-GB" sz="2200" dirty="0">
                <a:latin typeface="Arial" panose="020B0604020202020204" pitchFamily="34" charset="0"/>
                <a:cs typeface="Arial" panose="020B0604020202020204" pitchFamily="34" charset="0"/>
              </a:rPr>
              <a:t>This PowerPoint should be read in conjunction with the qualification overview PowerPoint. </a:t>
            </a:r>
            <a:endParaRPr lang="en-GB" sz="2200" dirty="0">
              <a:solidFill>
                <a:sysClr val="windowText" lastClr="000000"/>
              </a:solidFill>
              <a:latin typeface="Arial" panose="020B0604020202020204" pitchFamily="34" charset="0"/>
              <a:cs typeface="Arial" panose="020B0604020202020204" pitchFamily="34" charset="0"/>
            </a:endParaRPr>
          </a:p>
          <a:p>
            <a:pPr fontAlgn="base">
              <a:spcBef>
                <a:spcPct val="0"/>
              </a:spcBef>
              <a:spcAft>
                <a:spcPct val="0"/>
              </a:spcAft>
            </a:pPr>
            <a:endParaRPr lang="en-GB" sz="22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pPr>
            <a:r>
              <a:rPr lang="en-GB" sz="2200" dirty="0">
                <a:solidFill>
                  <a:prstClr val="black"/>
                </a:solidFill>
                <a:latin typeface="Arial" panose="020B0604020202020204" pitchFamily="34" charset="0"/>
                <a:cs typeface="Arial" panose="020B0604020202020204" pitchFamily="34" charset="0"/>
              </a:rPr>
              <a:t>Whilst you undertake this training, we advise you have the following, additional documentation to hand:</a:t>
            </a:r>
          </a:p>
          <a:p>
            <a:pPr fontAlgn="base">
              <a:spcBef>
                <a:spcPct val="0"/>
              </a:spcBef>
              <a:spcAft>
                <a:spcPct val="0"/>
              </a:spcAft>
            </a:pPr>
            <a:r>
              <a:rPr lang="en-GB" sz="2000" dirty="0">
                <a:solidFill>
                  <a:prstClr val="black"/>
                </a:solidFill>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sz="2000" dirty="0">
                <a:latin typeface="Arial" panose="020B0604020202020204" pitchFamily="34" charset="0"/>
                <a:cs typeface="Arial" panose="020B0604020202020204" pitchFamily="34" charset="0"/>
              </a:rPr>
              <a:t>QP and MS for 2018 and 2019 </a:t>
            </a:r>
            <a:endParaRPr lang="en-GB" sz="2000"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783431" y="25796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357169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E0B350-889A-7441-9E88-83E32D5EFC6B}"/>
              </a:ext>
            </a:extLst>
          </p:cNvPr>
          <p:cNvSpPr/>
          <p:nvPr/>
        </p:nvSpPr>
        <p:spPr>
          <a:xfrm>
            <a:off x="204537" y="1264885"/>
            <a:ext cx="8638674" cy="5324535"/>
          </a:xfrm>
          <a:prstGeom prst="rect">
            <a:avLst/>
          </a:prstGeom>
        </p:spPr>
        <p:txBody>
          <a:bodyPr wrap="square">
            <a:spAutoFit/>
          </a:bodyPr>
          <a:lstStyle/>
          <a:p>
            <a:pPr>
              <a:spcAft>
                <a:spcPts val="0"/>
              </a:spcAft>
            </a:pPr>
            <a:r>
              <a:rPr lang="en-GB" sz="1400" b="1" u="sng" dirty="0">
                <a:latin typeface="Arial" panose="020B0604020202020204" pitchFamily="34" charset="0"/>
                <a:ea typeface="Calibri" panose="020F0502020204030204" pitchFamily="34" charset="0"/>
                <a:cs typeface="Arial" panose="020B0604020202020204" pitchFamily="34" charset="0"/>
              </a:rPr>
              <a:t>Brief: </a:t>
            </a:r>
            <a:r>
              <a:rPr lang="en-GB" sz="1400" b="1" dirty="0">
                <a:latin typeface="Arial" panose="020B0604020202020204" pitchFamily="34" charset="0"/>
                <a:ea typeface="Calibri" panose="020F0502020204030204" pitchFamily="34" charset="0"/>
                <a:cs typeface="Arial" panose="020B0604020202020204" pitchFamily="34" charset="0"/>
              </a:rPr>
              <a:t>Research design to collect qualitative data on attitudes to education amongst a sample of young boys in your area</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b="1" dirty="0">
                <a:latin typeface="Arial" panose="020B0604020202020204" pitchFamily="34" charset="0"/>
                <a:ea typeface="Calibri" panose="020F0502020204030204" pitchFamily="34" charset="0"/>
                <a:cs typeface="Arial" panose="020B0604020202020204" pitchFamily="34" charset="0"/>
              </a:rPr>
              <a:t> </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b="1" u="sng" dirty="0">
                <a:latin typeface="Arial" panose="020B0604020202020204" pitchFamily="34" charset="0"/>
                <a:ea typeface="Calibri" panose="020F0502020204030204" pitchFamily="34" charset="0"/>
                <a:cs typeface="Arial" panose="020B0604020202020204" pitchFamily="34" charset="0"/>
              </a:rPr>
              <a:t>Research design answer</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Before I start my research, I must first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operationalise</a:t>
            </a:r>
            <a:r>
              <a:rPr lang="en-GB" sz="1400" dirty="0">
                <a:latin typeface="Arial" panose="020B0604020202020204" pitchFamily="34" charset="0"/>
                <a:ea typeface="Calibri" panose="020F0502020204030204" pitchFamily="34" charset="0"/>
                <a:cs typeface="Arial" panose="020B0604020202020204" pitchFamily="34" charset="0"/>
              </a:rPr>
              <a:t> the key terms in the brief so that I am able to identify the relevant people for my sample for young boys, I mean all 11 – 18 year old boys by area, I mean using the local school to get a representative sample of boys attitudes to education.  I have used my local school because I am able to access it easily and I am able to access boys aged 11–18 as I can use time in school to collect the data needed.</a:t>
            </a:r>
          </a:p>
          <a:p>
            <a:pPr>
              <a:spcAft>
                <a:spcPts val="0"/>
              </a:spcAft>
            </a:pP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There is some attempt made to turn the vague aspects of the brief into something that is more measurable. There is a practical justification for the chosen target population though this is not detailed. </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 </a:t>
            </a: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The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method</a:t>
            </a:r>
            <a:r>
              <a:rPr lang="en-GB" sz="1400" dirty="0">
                <a:latin typeface="Arial" panose="020B0604020202020204" pitchFamily="34" charset="0"/>
                <a:ea typeface="Calibri" panose="020F0502020204030204" pitchFamily="34" charset="0"/>
                <a:cs typeface="Arial" panose="020B0604020202020204" pitchFamily="34" charset="0"/>
              </a:rPr>
              <a:t> that I am going to use to collect qualitative data is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unstructured interviews</a:t>
            </a:r>
            <a:r>
              <a:rPr lang="en-GB" sz="1400" dirty="0">
                <a:latin typeface="Arial" panose="020B0604020202020204" pitchFamily="34" charset="0"/>
                <a:ea typeface="Calibri" panose="020F0502020204030204" pitchFamily="34" charset="0"/>
                <a:cs typeface="Arial" panose="020B0604020202020204" pitchFamily="34" charset="0"/>
              </a:rPr>
              <a:t>.  I have chosen this method because I believe that it would put the interviewees at ease because it is more of a chat.  This can help me because if the interviewee knows that they can be comfortable then they may be more inclined to tell the truth.  This would make the data more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valid</a:t>
            </a:r>
            <a:r>
              <a:rPr lang="en-GB" sz="1400" dirty="0">
                <a:latin typeface="Arial" panose="020B0604020202020204" pitchFamily="34" charset="0"/>
                <a:ea typeface="Calibri" panose="020F0502020204030204" pitchFamily="34" charset="0"/>
                <a:cs typeface="Arial" panose="020B0604020202020204" pitchFamily="34" charset="0"/>
              </a:rPr>
              <a:t> because if the interviewee tells the truth then I am able to receive rich, detailed results in which I would be able to analyse my data from.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The chosen method is outlined with some justification but this is more to do with the strengths of the method and lacks context.</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 </a:t>
            </a: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However by using unstructured interviews, the interviewee may go off the subject which may affect my objectivity, however, this could also give me data that I wasn’t expecting to receive which can give me a better view of their attitudes and experiences in education.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A potential problem is identified and a hint at the impact.</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dirty="0">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504069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0FE831-59D9-BC40-8302-150C0C00C3EA}"/>
              </a:ext>
            </a:extLst>
          </p:cNvPr>
          <p:cNvSpPr/>
          <p:nvPr/>
        </p:nvSpPr>
        <p:spPr>
          <a:xfrm>
            <a:off x="180474" y="1294828"/>
            <a:ext cx="8674768" cy="4616648"/>
          </a:xfrm>
          <a:prstGeom prst="rect">
            <a:avLst/>
          </a:prstGeom>
        </p:spPr>
        <p:txBody>
          <a:bodyPr wrap="square">
            <a:spAutoFit/>
          </a:bodyPr>
          <a:lstStyle/>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I will actually do the unstructured interviews in registration time after I have obtained the consent of the Headteacher.  With consent, I will use an empty classroom where I can hold the interview which would last around 15 minutes for each interviewee.  I have chosen to do the research in an empty classroom because it will allow me to engage with the interviewee and make them as comfortable as possible.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Lacks detail</a:t>
            </a:r>
            <a:r>
              <a:rPr lang="en-GB" sz="1400" dirty="0">
                <a:latin typeface="Arial" panose="020B0604020202020204" pitchFamily="34" charset="0"/>
                <a:ea typeface="Calibri" panose="020F0502020204030204" pitchFamily="34" charset="0"/>
                <a:cs typeface="Arial" panose="020B0604020202020204" pitchFamily="34" charset="0"/>
              </a:rPr>
              <a:t>  There are some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ethical</a:t>
            </a:r>
            <a:r>
              <a:rPr lang="en-GB" sz="1400" dirty="0">
                <a:latin typeface="Arial" panose="020B0604020202020204" pitchFamily="34" charset="0"/>
                <a:ea typeface="Calibri" panose="020F0502020204030204" pitchFamily="34" charset="0"/>
                <a:cs typeface="Arial" panose="020B0604020202020204" pitchFamily="34" charset="0"/>
              </a:rPr>
              <a:t> considerations that I will have to look at before I do the research, one of which is that I would make sure that the interviewee is allowed to withdraw from the researcher at any time.  The interviewee would also know that all of the findings from the interview would be kept confidentially and that nobody else will see it because it could be a sensitive subject.  Additionally, an ethical issue that I would have to consider is that no interviewee would come to harm because of the research and I would overcome this by ensuring that the interviewees are able to remain anonymous.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A standard reference to ethical considerations but no mention of those related to the nature of the brief…..lacks context.</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 </a:t>
            </a: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The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sampling technique</a:t>
            </a:r>
            <a:r>
              <a:rPr lang="en-GB" sz="1400" dirty="0">
                <a:latin typeface="Arial" panose="020B0604020202020204" pitchFamily="34" charset="0"/>
                <a:ea typeface="Calibri" panose="020F0502020204030204" pitchFamily="34" charset="0"/>
                <a:cs typeface="Arial" panose="020B0604020202020204" pitchFamily="34" charset="0"/>
              </a:rPr>
              <a:t> that I am going to use is </a:t>
            </a:r>
            <a:r>
              <a:rPr lang="en-GB" sz="1400" dirty="0">
                <a:highlight>
                  <a:srgbClr val="FFFF00"/>
                </a:highlight>
                <a:latin typeface="Arial" panose="020B0604020202020204" pitchFamily="34" charset="0"/>
                <a:ea typeface="Calibri" panose="020F0502020204030204" pitchFamily="34" charset="0"/>
                <a:cs typeface="Arial" panose="020B0604020202020204" pitchFamily="34" charset="0"/>
              </a:rPr>
              <a:t>random sampling</a:t>
            </a:r>
            <a:r>
              <a:rPr lang="en-GB" sz="1400" dirty="0">
                <a:latin typeface="Arial" panose="020B0604020202020204" pitchFamily="34" charset="0"/>
                <a:ea typeface="Calibri" panose="020F0502020204030204" pitchFamily="34" charset="0"/>
                <a:cs typeface="Arial" panose="020B0604020202020204" pitchFamily="34" charset="0"/>
              </a:rPr>
              <a:t>.  I have chosen the technique because it allows everybody in the sample population to have a chance at being selected to take part in the research.  I would obtain lists of every boy from years 7 – 13 to be my sample population.  I would then randomly choose 2 boys from each year in order to obtain my sample frame and this would give me the qualitative data that I need.  I have chosen to use a sample frame because it gives me a list of a certain number of boys from the sample population so that I can obtain my data.  I chose to use a small </a:t>
            </a:r>
            <a:r>
              <a:rPr lang="en-GB" sz="1400" dirty="0" err="1">
                <a:latin typeface="Arial" panose="020B0604020202020204" pitchFamily="34" charset="0"/>
                <a:ea typeface="Calibri" panose="020F0502020204030204" pitchFamily="34" charset="0"/>
                <a:cs typeface="Arial" panose="020B0604020202020204" pitchFamily="34" charset="0"/>
              </a:rPr>
              <a:t>ammount</a:t>
            </a:r>
            <a:r>
              <a:rPr lang="en-GB" sz="1400" dirty="0">
                <a:latin typeface="Arial" panose="020B0604020202020204" pitchFamily="34" charset="0"/>
                <a:ea typeface="Calibri" panose="020F0502020204030204" pitchFamily="34" charset="0"/>
                <a:cs typeface="Arial" panose="020B0604020202020204" pitchFamily="34" charset="0"/>
              </a:rPr>
              <a:t> of boys for my sample because to collect qualitative data, it would take a while for each interview to collect detailed results.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This section is rather confused. It shows some knowledge but it is bordering basic. Basic justification and no reference to problems and impact.</a:t>
            </a:r>
            <a:endParaRPr lang="en-GB" sz="14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40569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6F893D3-5C5D-EC4E-9A48-0E62835CC68E}"/>
              </a:ext>
            </a:extLst>
          </p:cNvPr>
          <p:cNvSpPr/>
          <p:nvPr/>
        </p:nvSpPr>
        <p:spPr>
          <a:xfrm>
            <a:off x="96253" y="1227428"/>
            <a:ext cx="8783052" cy="5693866"/>
          </a:xfrm>
          <a:prstGeom prst="rect">
            <a:avLst/>
          </a:prstGeom>
        </p:spPr>
        <p:txBody>
          <a:bodyPr wrap="square">
            <a:spAutoFit/>
          </a:bodyPr>
          <a:lstStyle/>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I have also chosen to do a pilot study before I carry out the actual research.  I chose to use a pilot study because I will be able to make sure that any problems with the interview are sorted out.  I would take a small number of boys aged 11-18 and do a pilot study with them.  I would make sure that the environment they are in is suitable by asking if the venue of using a classroom would be suitable for the research.  If not I could easily change it so that the real interviewees are relaxed.  This is important because the venue plays a big part in the research because if the interviewee is uncomfortable then they may not wish to tell the truth.  The problem with using the empty classroom is because of the topic in that the interviewees may not want to say anything bad about the education because they are in a classroom.  However, I would ensure that the interviewer knows that what they say is going to be kept confidentially.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The candidate just about explains why a pilot study might be useful but, with this type of interview it is difficult to test anything other than venue so this doesn’t add a great deal.</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There are also some practical considerations that I have to check to ensure that they do not cause problems for example, time and cost.  When doing the pilot study and all the other consideration and preparations, I have to make sure it doesn’t take up too much time.  This is important because if I had a time limit then I wouldn’t be able to spend a lot of time going through the preparations beforehand.  However, because I have chosen to do unstructured interviews then this won’t take much time to prepare as there are no questions to prepare for.  Another consideration is cost; some pieces of research can be really expensive which I would need to ensure my research doesn’t.  I have chosen unstructured interviews and this wouldn’t take up a huge amount of money to do because there is no more structure.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Vague</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latin typeface="Arial" panose="020B0604020202020204" pitchFamily="34" charset="0"/>
                <a:ea typeface="Calibri" panose="020F0502020204030204" pitchFamily="34" charset="0"/>
                <a:cs typeface="Arial" panose="020B0604020202020204" pitchFamily="34" charset="0"/>
              </a:rPr>
              <a:t>I would analyse my results by using graphs.  Once I have obtained the final data then I would compile it all into a graph where I am able to see the attitudes of boys to education clearly. </a:t>
            </a:r>
            <a:r>
              <a:rPr lang="en-GB" sz="1400" i="1" dirty="0">
                <a:solidFill>
                  <a:srgbClr val="7030A0"/>
                </a:solidFill>
                <a:latin typeface="Arial" panose="020B0604020202020204" pitchFamily="34" charset="0"/>
                <a:ea typeface="Calibri" panose="020F0502020204030204" pitchFamily="34" charset="0"/>
                <a:cs typeface="Arial" panose="020B0604020202020204" pitchFamily="34" charset="0"/>
              </a:rPr>
              <a:t>Here, the candidate really shows the level of their confusion between qualitative and quantitative data.</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solidFill>
                  <a:srgbClr val="00B050"/>
                </a:solidFill>
                <a:latin typeface="Arial" panose="020B0604020202020204" pitchFamily="34" charset="0"/>
                <a:ea typeface="Calibri" panose="020F0502020204030204" pitchFamily="34" charset="0"/>
                <a:cs typeface="Arial" panose="020B0604020202020204" pitchFamily="34" charset="0"/>
              </a:rPr>
              <a:t>AO1 =Band 3 at times close to basic 6</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solidFill>
                  <a:srgbClr val="0070C0"/>
                </a:solidFill>
                <a:latin typeface="Arial" panose="020B0604020202020204" pitchFamily="34" charset="0"/>
                <a:ea typeface="Calibri" panose="020F0502020204030204" pitchFamily="34" charset="0"/>
                <a:cs typeface="Arial" panose="020B0604020202020204" pitchFamily="34" charset="0"/>
              </a:rPr>
              <a:t>AO2 = Band 3 some explanations but rarely linked to context 6</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solidFill>
                  <a:srgbClr val="FF0000"/>
                </a:solidFill>
                <a:latin typeface="Arial" panose="020B0604020202020204" pitchFamily="34" charset="0"/>
                <a:ea typeface="Calibri" panose="020F0502020204030204" pitchFamily="34" charset="0"/>
                <a:cs typeface="Arial" panose="020B0604020202020204" pitchFamily="34" charset="0"/>
              </a:rPr>
              <a:t>AO3 = Band 3 but close to basic 6</a:t>
            </a:r>
            <a:endParaRPr lang="en-GB" sz="1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en-GB" sz="1400" dirty="0">
                <a:solidFill>
                  <a:srgbClr val="FF0000"/>
                </a:solidFill>
                <a:latin typeface="Arial" panose="020B0604020202020204" pitchFamily="34" charset="0"/>
                <a:ea typeface="Calibri" panose="020F0502020204030204" pitchFamily="34" charset="0"/>
                <a:cs typeface="Arial" panose="020B0604020202020204" pitchFamily="34" charset="0"/>
              </a:rPr>
              <a:t>18/30</a:t>
            </a:r>
            <a:endParaRPr lang="en-GB" sz="14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66421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729F20-EC41-A943-9E7B-4F7D53EAAA9D}"/>
              </a:ext>
            </a:extLst>
          </p:cNvPr>
          <p:cNvSpPr txBox="1"/>
          <p:nvPr/>
        </p:nvSpPr>
        <p:spPr>
          <a:xfrm>
            <a:off x="142875" y="1239362"/>
            <a:ext cx="8858250" cy="43088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2a Identify two areas of life in contemporary society where there is evidence of inequality. Illustrate your answer with reference to supporting evidence for each area identified [20]</a:t>
            </a:r>
          </a:p>
        </p:txBody>
      </p:sp>
      <p:graphicFrame>
        <p:nvGraphicFramePr>
          <p:cNvPr id="3" name="Table 2">
            <a:extLst>
              <a:ext uri="{FF2B5EF4-FFF2-40B4-BE49-F238E27FC236}">
                <a16:creationId xmlns:a16="http://schemas.microsoft.com/office/drawing/2014/main" id="{4887DB7D-D866-DF41-9519-F9173149FA68}"/>
              </a:ext>
            </a:extLst>
          </p:cNvPr>
          <p:cNvGraphicFramePr>
            <a:graphicFrameLocks noGrp="1"/>
          </p:cNvGraphicFramePr>
          <p:nvPr/>
        </p:nvGraphicFramePr>
        <p:xfrm>
          <a:off x="874395" y="1945958"/>
          <a:ext cx="6232207" cy="3720467"/>
        </p:xfrm>
        <a:graphic>
          <a:graphicData uri="http://schemas.openxmlformats.org/drawingml/2006/table">
            <a:tbl>
              <a:tblPr firstRow="1" firstCol="1" bandRow="1">
                <a:tableStyleId>{5C22544A-7EE6-4342-B048-85BDC9FD1C3A}</a:tableStyleId>
              </a:tblPr>
              <a:tblGrid>
                <a:gridCol w="515192">
                  <a:extLst>
                    <a:ext uri="{9D8B030D-6E8A-4147-A177-3AD203B41FA5}">
                      <a16:colId xmlns:a16="http://schemas.microsoft.com/office/drawing/2014/main" val="491299992"/>
                    </a:ext>
                  </a:extLst>
                </a:gridCol>
                <a:gridCol w="2665155">
                  <a:extLst>
                    <a:ext uri="{9D8B030D-6E8A-4147-A177-3AD203B41FA5}">
                      <a16:colId xmlns:a16="http://schemas.microsoft.com/office/drawing/2014/main" val="3693559937"/>
                    </a:ext>
                  </a:extLst>
                </a:gridCol>
                <a:gridCol w="3051860">
                  <a:extLst>
                    <a:ext uri="{9D8B030D-6E8A-4147-A177-3AD203B41FA5}">
                      <a16:colId xmlns:a16="http://schemas.microsoft.com/office/drawing/2014/main" val="2143725770"/>
                    </a:ext>
                  </a:extLst>
                </a:gridCol>
              </a:tblGrid>
              <a:tr h="254339">
                <a:tc>
                  <a:txBody>
                    <a:bodyPr/>
                    <a:lstStyle/>
                    <a:p>
                      <a:pPr algn="ctr">
                        <a:lnSpc>
                          <a:spcPct val="107000"/>
                        </a:lnSpc>
                        <a:spcAft>
                          <a:spcPts val="0"/>
                        </a:spcAft>
                      </a:pPr>
                      <a:r>
                        <a:rPr lang="en-GB" sz="700" dirty="0">
                          <a:solidFill>
                            <a:schemeClr val="tx1"/>
                          </a:solidFill>
                          <a:effectLst/>
                        </a:rPr>
                        <a:t>Band</a:t>
                      </a:r>
                      <a:endParaRPr lang="en-GB" sz="700" dirty="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gn="ctr">
                        <a:lnSpc>
                          <a:spcPct val="107000"/>
                        </a:lnSpc>
                        <a:spcAft>
                          <a:spcPts val="0"/>
                        </a:spcAft>
                      </a:pPr>
                      <a:r>
                        <a:rPr lang="en-GB" sz="700" dirty="0">
                          <a:solidFill>
                            <a:srgbClr val="008F00"/>
                          </a:solidFill>
                          <a:effectLst/>
                        </a:rPr>
                        <a:t>AO1</a:t>
                      </a:r>
                    </a:p>
                    <a:p>
                      <a:pPr algn="ctr">
                        <a:lnSpc>
                          <a:spcPct val="107000"/>
                        </a:lnSpc>
                        <a:spcAft>
                          <a:spcPts val="0"/>
                        </a:spcAft>
                      </a:pPr>
                      <a:endParaRPr lang="en-GB" sz="700" dirty="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gn="ctr">
                        <a:lnSpc>
                          <a:spcPct val="107000"/>
                        </a:lnSpc>
                        <a:spcAft>
                          <a:spcPts val="0"/>
                        </a:spcAft>
                      </a:pPr>
                      <a:r>
                        <a:rPr lang="en-GB" sz="700" dirty="0">
                          <a:solidFill>
                            <a:srgbClr val="0432FF"/>
                          </a:solidFill>
                          <a:effectLst/>
                        </a:rPr>
                        <a:t>AO2</a:t>
                      </a:r>
                    </a:p>
                    <a:p>
                      <a:pPr algn="ctr">
                        <a:lnSpc>
                          <a:spcPct val="107000"/>
                        </a:lnSpc>
                        <a:spcAft>
                          <a:spcPts val="0"/>
                        </a:spcAft>
                      </a:pPr>
                      <a:endParaRPr lang="en-GB" sz="700" dirty="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3702610944"/>
                  </a:ext>
                </a:extLst>
              </a:tr>
              <a:tr h="802948">
                <a:tc>
                  <a:txBody>
                    <a:bodyPr/>
                    <a:lstStyle/>
                    <a:p>
                      <a:pPr algn="ctr">
                        <a:lnSpc>
                          <a:spcPct val="107000"/>
                        </a:lnSpc>
                        <a:spcAft>
                          <a:spcPts val="0"/>
                        </a:spcAft>
                      </a:pPr>
                      <a:r>
                        <a:rPr lang="en-GB" sz="700">
                          <a:solidFill>
                            <a:schemeClr val="tx1"/>
                          </a:solidFill>
                          <a:effectLst/>
                        </a:rPr>
                        <a:t>4</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9-10 marks</a:t>
                      </a:r>
                    </a:p>
                    <a:p>
                      <a:pPr>
                        <a:lnSpc>
                          <a:spcPct val="107000"/>
                        </a:lnSpc>
                        <a:spcAft>
                          <a:spcPts val="0"/>
                        </a:spcAft>
                      </a:pPr>
                      <a:r>
                        <a:rPr lang="en-GB" sz="700" dirty="0">
                          <a:solidFill>
                            <a:schemeClr val="tx1"/>
                          </a:solidFill>
                          <a:effectLst/>
                        </a:rPr>
                        <a:t>Answers demonstrate detailed knowledge and understanding of sociological evidence relating to the context of the question.</a:t>
                      </a:r>
                    </a:p>
                    <a:p>
                      <a:pPr>
                        <a:lnSpc>
                          <a:spcPct val="107000"/>
                        </a:lnSpc>
                        <a:spcAft>
                          <a:spcPts val="0"/>
                        </a:spcAft>
                      </a:pPr>
                      <a:r>
                        <a:rPr lang="en-GB" sz="700" i="1" dirty="0">
                          <a:solidFill>
                            <a:srgbClr val="7030A0"/>
                          </a:solidFill>
                          <a:effectLst/>
                        </a:rPr>
                        <a:t>2 areas, evidence in each [ at least 3 for this band]</a:t>
                      </a:r>
                    </a:p>
                    <a:p>
                      <a:pPr>
                        <a:lnSpc>
                          <a:spcPct val="107000"/>
                        </a:lnSpc>
                        <a:spcAft>
                          <a:spcPts val="0"/>
                        </a:spcAft>
                      </a:pPr>
                      <a:r>
                        <a:rPr lang="en-GB" sz="700" dirty="0">
                          <a:solidFill>
                            <a:schemeClr val="tx1"/>
                          </a:solidFill>
                          <a:effectLst/>
                        </a:rPr>
                        <a:t> </a:t>
                      </a:r>
                      <a:endParaRPr lang="en-GB" sz="7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9-10marks</a:t>
                      </a:r>
                    </a:p>
                    <a:p>
                      <a:pPr>
                        <a:lnSpc>
                          <a:spcPct val="107000"/>
                        </a:lnSpc>
                        <a:spcAft>
                          <a:spcPts val="0"/>
                        </a:spcAft>
                      </a:pPr>
                      <a:r>
                        <a:rPr lang="en-GB" sz="700" dirty="0">
                          <a:solidFill>
                            <a:schemeClr val="tx1"/>
                          </a:solidFill>
                          <a:effectLst/>
                        </a:rPr>
                        <a:t>Answers demonstrate a detailed ability to select, apply and interpret appropriate sociological theories/ concepts/ evidence in the context of the debate/question.</a:t>
                      </a:r>
                    </a:p>
                    <a:p>
                      <a:pPr>
                        <a:lnSpc>
                          <a:spcPct val="107000"/>
                        </a:lnSpc>
                        <a:spcAft>
                          <a:spcPts val="0"/>
                        </a:spcAft>
                      </a:pPr>
                      <a:r>
                        <a:rPr lang="en-GB" sz="700" i="1" dirty="0">
                          <a:solidFill>
                            <a:srgbClr val="7030A0"/>
                          </a:solidFill>
                          <a:effectLst/>
                        </a:rPr>
                        <a:t>Evidence explained in both [how the evidence shows the inequality in the q and relevance of evidence]</a:t>
                      </a:r>
                      <a:endParaRPr lang="en-GB" sz="700" i="1" dirty="0">
                        <a:solidFill>
                          <a:srgbClr val="7030A0"/>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636889382"/>
                  </a:ext>
                </a:extLst>
              </a:tr>
              <a:tr h="802948">
                <a:tc>
                  <a:txBody>
                    <a:bodyPr/>
                    <a:lstStyle/>
                    <a:p>
                      <a:pPr algn="ctr">
                        <a:lnSpc>
                          <a:spcPct val="107000"/>
                        </a:lnSpc>
                        <a:spcAft>
                          <a:spcPts val="0"/>
                        </a:spcAft>
                      </a:pPr>
                      <a:r>
                        <a:rPr lang="en-GB" sz="700">
                          <a:solidFill>
                            <a:schemeClr val="tx1"/>
                          </a:solidFill>
                          <a:effectLst/>
                        </a:rPr>
                        <a:t>3</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6-8 marks</a:t>
                      </a:r>
                    </a:p>
                    <a:p>
                      <a:pPr>
                        <a:lnSpc>
                          <a:spcPct val="107000"/>
                        </a:lnSpc>
                        <a:spcAft>
                          <a:spcPts val="0"/>
                        </a:spcAft>
                      </a:pPr>
                      <a:r>
                        <a:rPr lang="en-GB" sz="700" dirty="0">
                          <a:solidFill>
                            <a:schemeClr val="tx1"/>
                          </a:solidFill>
                          <a:effectLst/>
                        </a:rPr>
                        <a:t>Answers demonstrate some knowledge and understanding of sociological evidence relating to the context of the question</a:t>
                      </a:r>
                    </a:p>
                    <a:p>
                      <a:pPr>
                        <a:lnSpc>
                          <a:spcPct val="107000"/>
                        </a:lnSpc>
                        <a:spcAft>
                          <a:spcPts val="0"/>
                        </a:spcAft>
                      </a:pPr>
                      <a:r>
                        <a:rPr lang="en-GB" sz="700" i="1" dirty="0">
                          <a:solidFill>
                            <a:srgbClr val="7030A0"/>
                          </a:solidFill>
                          <a:effectLst/>
                        </a:rPr>
                        <a:t>2 areas , 1 evidence in each =8</a:t>
                      </a:r>
                    </a:p>
                    <a:p>
                      <a:pPr>
                        <a:lnSpc>
                          <a:spcPct val="107000"/>
                        </a:lnSpc>
                        <a:spcAft>
                          <a:spcPts val="0"/>
                        </a:spcAft>
                      </a:pPr>
                      <a:r>
                        <a:rPr lang="en-GB" sz="700" i="1" dirty="0">
                          <a:solidFill>
                            <a:srgbClr val="7030A0"/>
                          </a:solidFill>
                          <a:effectLst/>
                        </a:rPr>
                        <a:t>evidence in 1 =7 </a:t>
                      </a:r>
                    </a:p>
                    <a:p>
                      <a:pPr>
                        <a:lnSpc>
                          <a:spcPct val="107000"/>
                        </a:lnSpc>
                        <a:spcAft>
                          <a:spcPts val="0"/>
                        </a:spcAft>
                      </a:pPr>
                      <a:r>
                        <a:rPr lang="en-GB" sz="700" i="1" dirty="0">
                          <a:solidFill>
                            <a:srgbClr val="7030A0"/>
                          </a:solidFill>
                          <a:effectLst/>
                        </a:rPr>
                        <a:t>2 areas mostly examples =6</a:t>
                      </a:r>
                      <a:endParaRPr lang="en-GB" sz="700" i="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6-8 marks</a:t>
                      </a:r>
                    </a:p>
                    <a:p>
                      <a:pPr>
                        <a:lnSpc>
                          <a:spcPct val="107000"/>
                        </a:lnSpc>
                        <a:spcAft>
                          <a:spcPts val="0"/>
                        </a:spcAft>
                      </a:pPr>
                      <a:r>
                        <a:rPr lang="en-GB" sz="700" dirty="0">
                          <a:solidFill>
                            <a:schemeClr val="tx1"/>
                          </a:solidFill>
                          <a:effectLst/>
                        </a:rPr>
                        <a:t>Answers demonstrate some ability to select, apply and interpret appropriate sociological theories/ concepts/ evidence in the context of the debate/question. </a:t>
                      </a:r>
                    </a:p>
                    <a:p>
                      <a:pPr>
                        <a:lnSpc>
                          <a:spcPct val="107000"/>
                        </a:lnSpc>
                        <a:spcAft>
                          <a:spcPts val="0"/>
                        </a:spcAft>
                      </a:pPr>
                      <a:r>
                        <a:rPr lang="en-GB" sz="700" i="1" dirty="0">
                          <a:solidFill>
                            <a:srgbClr val="7030A0"/>
                          </a:solidFill>
                          <a:effectLst/>
                        </a:rPr>
                        <a:t>Some explanation of evidence or examples selected  in both areas</a:t>
                      </a:r>
                      <a:endParaRPr lang="en-GB" sz="700" i="1" dirty="0">
                        <a:solidFill>
                          <a:srgbClr val="7030A0"/>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1928551365"/>
                  </a:ext>
                </a:extLst>
              </a:tr>
              <a:tr h="914852">
                <a:tc>
                  <a:txBody>
                    <a:bodyPr/>
                    <a:lstStyle/>
                    <a:p>
                      <a:pPr algn="ctr">
                        <a:lnSpc>
                          <a:spcPct val="107000"/>
                        </a:lnSpc>
                        <a:spcAft>
                          <a:spcPts val="0"/>
                        </a:spcAft>
                      </a:pPr>
                      <a:r>
                        <a:rPr lang="en-GB" sz="700">
                          <a:solidFill>
                            <a:schemeClr val="tx1"/>
                          </a:solidFill>
                          <a:effectLst/>
                        </a:rPr>
                        <a:t>2</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3-5 marks</a:t>
                      </a:r>
                    </a:p>
                    <a:p>
                      <a:pPr>
                        <a:lnSpc>
                          <a:spcPct val="107000"/>
                        </a:lnSpc>
                        <a:spcAft>
                          <a:spcPts val="0"/>
                        </a:spcAft>
                      </a:pPr>
                      <a:r>
                        <a:rPr lang="en-GB" sz="700" dirty="0">
                          <a:solidFill>
                            <a:schemeClr val="tx1"/>
                          </a:solidFill>
                          <a:effectLst/>
                        </a:rPr>
                        <a:t>Answers demonstrate basic knowledge and understanding of sociological evidence relating to the context of the question</a:t>
                      </a:r>
                    </a:p>
                    <a:p>
                      <a:pPr>
                        <a:lnSpc>
                          <a:spcPct val="107000"/>
                        </a:lnSpc>
                        <a:spcAft>
                          <a:spcPts val="0"/>
                        </a:spcAft>
                      </a:pPr>
                      <a:r>
                        <a:rPr lang="en-GB" sz="700" i="1" dirty="0">
                          <a:solidFill>
                            <a:srgbClr val="7030A0"/>
                          </a:solidFill>
                          <a:effectLst/>
                        </a:rPr>
                        <a:t>1 area done v well with evidence =5</a:t>
                      </a:r>
                    </a:p>
                    <a:p>
                      <a:pPr>
                        <a:lnSpc>
                          <a:spcPct val="107000"/>
                        </a:lnSpc>
                        <a:spcAft>
                          <a:spcPts val="0"/>
                        </a:spcAft>
                      </a:pPr>
                      <a:r>
                        <a:rPr lang="en-GB" sz="700" i="1" dirty="0">
                          <a:solidFill>
                            <a:srgbClr val="7030A0"/>
                          </a:solidFill>
                          <a:effectLst/>
                        </a:rPr>
                        <a:t>2 basic no evidence  4</a:t>
                      </a:r>
                    </a:p>
                    <a:p>
                      <a:pPr>
                        <a:lnSpc>
                          <a:spcPct val="107000"/>
                        </a:lnSpc>
                        <a:spcAft>
                          <a:spcPts val="0"/>
                        </a:spcAft>
                      </a:pPr>
                      <a:r>
                        <a:rPr lang="en-GB" sz="700" i="1" dirty="0">
                          <a:solidFill>
                            <a:srgbClr val="7030A0"/>
                          </a:solidFill>
                          <a:effectLst/>
                        </a:rPr>
                        <a:t>1 basic =3</a:t>
                      </a:r>
                    </a:p>
                    <a:p>
                      <a:pPr>
                        <a:lnSpc>
                          <a:spcPct val="107000"/>
                        </a:lnSpc>
                        <a:spcAft>
                          <a:spcPts val="0"/>
                        </a:spcAft>
                      </a:pPr>
                      <a:r>
                        <a:rPr lang="en-GB" sz="700" dirty="0">
                          <a:solidFill>
                            <a:schemeClr val="tx1"/>
                          </a:solidFill>
                          <a:effectLst/>
                        </a:rPr>
                        <a:t> </a:t>
                      </a:r>
                      <a:endParaRPr lang="en-GB" sz="700" dirty="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3- 5 marks</a:t>
                      </a:r>
                    </a:p>
                    <a:p>
                      <a:pPr>
                        <a:lnSpc>
                          <a:spcPct val="107000"/>
                        </a:lnSpc>
                        <a:spcAft>
                          <a:spcPts val="0"/>
                        </a:spcAft>
                      </a:pPr>
                      <a:r>
                        <a:rPr lang="en-GB" sz="700" dirty="0">
                          <a:solidFill>
                            <a:schemeClr val="tx1"/>
                          </a:solidFill>
                          <a:effectLst/>
                        </a:rPr>
                        <a:t>Answers demonstrate a basic ability to select, apply and interpret appropriate sociological theories/ concepts/ evidence in the context of the debate/question. </a:t>
                      </a:r>
                    </a:p>
                    <a:p>
                      <a:pPr>
                        <a:lnSpc>
                          <a:spcPct val="107000"/>
                        </a:lnSpc>
                        <a:spcAft>
                          <a:spcPts val="0"/>
                        </a:spcAft>
                      </a:pPr>
                      <a:r>
                        <a:rPr lang="en-GB" sz="700" i="1" dirty="0">
                          <a:solidFill>
                            <a:srgbClr val="7030A0"/>
                          </a:solidFill>
                          <a:effectLst/>
                        </a:rPr>
                        <a:t>Unbalanced and lacking detail….basic</a:t>
                      </a:r>
                      <a:endParaRPr lang="en-GB" sz="700" i="1" dirty="0">
                        <a:solidFill>
                          <a:srgbClr val="7030A0"/>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4179388474"/>
                  </a:ext>
                </a:extLst>
              </a:tr>
              <a:tr h="691041">
                <a:tc>
                  <a:txBody>
                    <a:bodyPr/>
                    <a:lstStyle/>
                    <a:p>
                      <a:pPr algn="ctr">
                        <a:lnSpc>
                          <a:spcPct val="107000"/>
                        </a:lnSpc>
                        <a:spcAft>
                          <a:spcPts val="0"/>
                        </a:spcAft>
                      </a:pPr>
                      <a:r>
                        <a:rPr lang="en-GB" sz="700">
                          <a:solidFill>
                            <a:schemeClr val="tx1"/>
                          </a:solidFill>
                          <a:effectLst/>
                        </a:rPr>
                        <a:t>1</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a:solidFill>
                            <a:schemeClr val="tx1"/>
                          </a:solidFill>
                          <a:effectLst/>
                        </a:rPr>
                        <a:t>1-2 marks </a:t>
                      </a:r>
                    </a:p>
                    <a:p>
                      <a:pPr>
                        <a:lnSpc>
                          <a:spcPct val="107000"/>
                        </a:lnSpc>
                        <a:spcAft>
                          <a:spcPts val="0"/>
                        </a:spcAft>
                      </a:pPr>
                      <a:r>
                        <a:rPr lang="en-GB" sz="700">
                          <a:solidFill>
                            <a:schemeClr val="tx1"/>
                          </a:solidFill>
                          <a:effectLst/>
                        </a:rPr>
                        <a:t>Answers demonstrate limited knowledge and understanding of sociological evidence relating to the context of the question</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tabLst>
                          <a:tab pos="574040" algn="l"/>
                        </a:tabLst>
                      </a:pPr>
                      <a:r>
                        <a:rPr lang="en-GB" sz="700">
                          <a:solidFill>
                            <a:schemeClr val="tx1"/>
                          </a:solidFill>
                          <a:effectLst/>
                        </a:rPr>
                        <a:t>1 - 2 marks</a:t>
                      </a:r>
                    </a:p>
                    <a:p>
                      <a:pPr>
                        <a:lnSpc>
                          <a:spcPct val="107000"/>
                        </a:lnSpc>
                        <a:spcAft>
                          <a:spcPts val="0"/>
                        </a:spcAft>
                        <a:tabLst>
                          <a:tab pos="574040" algn="l"/>
                        </a:tabLst>
                      </a:pPr>
                      <a:r>
                        <a:rPr lang="en-GB" sz="700">
                          <a:solidFill>
                            <a:schemeClr val="tx1"/>
                          </a:solidFill>
                          <a:effectLst/>
                        </a:rPr>
                        <a:t>Answers demonstrate limited ability to select and/or interpret and/ or apply sociological theories/ concepts/ evidence in the context of the debate/question. </a:t>
                      </a:r>
                    </a:p>
                    <a:p>
                      <a:pPr>
                        <a:lnSpc>
                          <a:spcPct val="107000"/>
                        </a:lnSpc>
                        <a:spcAft>
                          <a:spcPts val="0"/>
                        </a:spcAft>
                        <a:tabLst>
                          <a:tab pos="574040" algn="l"/>
                        </a:tabLst>
                      </a:pPr>
                      <a:r>
                        <a:rPr lang="en-GB" sz="700">
                          <a:solidFill>
                            <a:schemeClr val="tx1"/>
                          </a:solidFill>
                          <a:effectLst/>
                        </a:rPr>
                        <a:t> </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83082573"/>
                  </a:ext>
                </a:extLst>
              </a:tr>
              <a:tr h="254339">
                <a:tc>
                  <a:txBody>
                    <a:bodyPr/>
                    <a:lstStyle/>
                    <a:p>
                      <a:pPr>
                        <a:lnSpc>
                          <a:spcPct val="107000"/>
                        </a:lnSpc>
                        <a:spcAft>
                          <a:spcPts val="0"/>
                        </a:spcAft>
                      </a:pPr>
                      <a:r>
                        <a:rPr lang="en-GB" sz="700">
                          <a:solidFill>
                            <a:schemeClr val="tx1"/>
                          </a:solidFill>
                          <a:effectLst/>
                        </a:rPr>
                        <a:t> </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a:solidFill>
                            <a:schemeClr val="tx1"/>
                          </a:solidFill>
                          <a:effectLst/>
                        </a:rPr>
                        <a:t>0 marks</a:t>
                      </a:r>
                    </a:p>
                    <a:p>
                      <a:pPr>
                        <a:lnSpc>
                          <a:spcPct val="107000"/>
                        </a:lnSpc>
                        <a:spcAft>
                          <a:spcPts val="0"/>
                        </a:spcAft>
                      </a:pPr>
                      <a:r>
                        <a:rPr lang="en-GB" sz="700">
                          <a:solidFill>
                            <a:schemeClr val="tx1"/>
                          </a:solidFill>
                          <a:effectLst/>
                        </a:rPr>
                        <a:t>NRSP</a:t>
                      </a:r>
                      <a:endParaRPr lang="en-GB" sz="70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tc>
                  <a:txBody>
                    <a:bodyPr/>
                    <a:lstStyle/>
                    <a:p>
                      <a:pPr>
                        <a:lnSpc>
                          <a:spcPct val="107000"/>
                        </a:lnSpc>
                        <a:spcAft>
                          <a:spcPts val="0"/>
                        </a:spcAft>
                      </a:pPr>
                      <a:r>
                        <a:rPr lang="en-GB" sz="700" dirty="0">
                          <a:solidFill>
                            <a:schemeClr val="tx1"/>
                          </a:solidFill>
                          <a:effectLst/>
                        </a:rPr>
                        <a:t>0 marks</a:t>
                      </a:r>
                    </a:p>
                    <a:p>
                      <a:pPr>
                        <a:lnSpc>
                          <a:spcPct val="107000"/>
                        </a:lnSpc>
                        <a:spcAft>
                          <a:spcPts val="0"/>
                        </a:spcAft>
                      </a:pPr>
                      <a:r>
                        <a:rPr lang="en-GB" sz="700" dirty="0">
                          <a:solidFill>
                            <a:schemeClr val="tx1"/>
                          </a:solidFill>
                          <a:effectLst/>
                        </a:rPr>
                        <a:t>NRSP</a:t>
                      </a:r>
                      <a:endParaRPr lang="en-GB" sz="700" dirty="0">
                        <a:solidFill>
                          <a:schemeClr val="tx1"/>
                        </a:solidFill>
                        <a:effectLst/>
                        <a:latin typeface="Calibri" panose="020F0502020204030204" pitchFamily="34" charset="0"/>
                        <a:cs typeface="Times New Roman" panose="02020603050405020304" pitchFamily="18" charset="0"/>
                      </a:endParaRPr>
                    </a:p>
                  </a:txBody>
                  <a:tcPr marL="44218" marR="44218" marT="11150" marB="11150">
                    <a:noFill/>
                  </a:tcPr>
                </a:tc>
                <a:extLst>
                  <a:ext uri="{0D108BD9-81ED-4DB2-BD59-A6C34878D82A}">
                    <a16:rowId xmlns:a16="http://schemas.microsoft.com/office/drawing/2014/main" val="2845162515"/>
                  </a:ext>
                </a:extLst>
              </a:tr>
            </a:tbl>
          </a:graphicData>
        </a:graphic>
      </p:graphicFrame>
    </p:spTree>
    <p:extLst>
      <p:ext uri="{BB962C8B-B14F-4D97-AF65-F5344CB8AC3E}">
        <p14:creationId xmlns:p14="http://schemas.microsoft.com/office/powerpoint/2010/main" val="20410744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0A38B-1486-1A42-83A2-81E4AB5D4104}"/>
              </a:ext>
            </a:extLst>
          </p:cNvPr>
          <p:cNvSpPr txBox="1"/>
          <p:nvPr/>
        </p:nvSpPr>
        <p:spPr>
          <a:xfrm>
            <a:off x="190500" y="1475074"/>
            <a:ext cx="8763000" cy="4231928"/>
          </a:xfrm>
          <a:prstGeom prst="rect">
            <a:avLst/>
          </a:prstGeom>
          <a:noFill/>
        </p:spPr>
        <p:txBody>
          <a:bodyPr wrap="square" rtlCol="0">
            <a:spAutoFit/>
          </a:bodyPr>
          <a:lstStyle/>
          <a:p>
            <a:endParaRPr lang="en-GB" sz="1050" dirty="0">
              <a:solidFill>
                <a:srgbClr val="0432FF"/>
              </a:solidFill>
            </a:endParaRPr>
          </a:p>
          <a:p>
            <a:r>
              <a:rPr lang="en-GB" sz="1400" dirty="0">
                <a:latin typeface="Arial" panose="020B0604020202020204" pitchFamily="34" charset="0"/>
                <a:cs typeface="Arial" panose="020B0604020202020204" pitchFamily="34" charset="0"/>
              </a:rPr>
              <a:t>2a. Sample answer</a:t>
            </a:r>
          </a:p>
          <a:p>
            <a:endParaRPr lang="en-GB" sz="1400" dirty="0">
              <a:latin typeface="Arial" panose="020B0604020202020204" pitchFamily="34" charset="0"/>
              <a:cs typeface="Arial" panose="020B0604020202020204" pitchFamily="34" charset="0"/>
            </a:endParaRPr>
          </a:p>
          <a:p>
            <a:r>
              <a:rPr lang="en-GB" sz="1400" dirty="0">
                <a:latin typeface="Arial" panose="020B0604020202020204" pitchFamily="34" charset="0"/>
                <a:cs typeface="Arial" panose="020B0604020202020204" pitchFamily="34" charset="0"/>
              </a:rPr>
              <a:t>One area of life where there is evidence of inequality is amongst income.</a:t>
            </a:r>
            <a:r>
              <a:rPr lang="en-GB" sz="1400" dirty="0">
                <a:solidFill>
                  <a:srgbClr val="7030A0"/>
                </a:solidFill>
                <a:latin typeface="Arial" panose="020B0604020202020204" pitchFamily="34" charset="0"/>
                <a:cs typeface="Arial" panose="020B0604020202020204" pitchFamily="34" charset="0"/>
              </a:rPr>
              <a:t>[ first area identified but often better if it is work and pay as there is more scope]</a:t>
            </a:r>
            <a:r>
              <a:rPr lang="en-GB" sz="1400" dirty="0">
                <a:latin typeface="Arial" panose="020B0604020202020204" pitchFamily="34" charset="0"/>
                <a:cs typeface="Arial" panose="020B0604020202020204" pitchFamily="34" charset="0"/>
              </a:rPr>
              <a:t> Income inequality is visible within many different factions of society, notably amongst the young, the elderly and within lower class people. </a:t>
            </a:r>
            <a:r>
              <a:rPr lang="en-GB" sz="1400" dirty="0">
                <a:solidFill>
                  <a:srgbClr val="7030A0"/>
                </a:solidFill>
                <a:latin typeface="Arial" panose="020B0604020202020204" pitchFamily="34" charset="0"/>
                <a:cs typeface="Arial" panose="020B0604020202020204" pitchFamily="34" charset="0"/>
              </a:rPr>
              <a:t>[ so this candidate has decided to talk about three dimensions which is fine but one is also acceptable]</a:t>
            </a:r>
            <a:r>
              <a:rPr lang="en-GB" sz="1400" dirty="0">
                <a:latin typeface="Arial" panose="020B0604020202020204" pitchFamily="34" charset="0"/>
                <a:cs typeface="Arial" panose="020B0604020202020204" pitchFamily="34" charset="0"/>
              </a:rPr>
              <a:t>Income inequality can have a detrimental effect on the lives of people affected. According to Age UK </a:t>
            </a:r>
            <a:r>
              <a:rPr lang="en-GB" sz="1400" dirty="0">
                <a:solidFill>
                  <a:srgbClr val="7030A0"/>
                </a:solidFill>
                <a:latin typeface="Arial" panose="020B0604020202020204" pitchFamily="34" charset="0"/>
                <a:cs typeface="Arial" panose="020B0604020202020204" pitchFamily="34" charset="0"/>
              </a:rPr>
              <a:t>[ source of information i.e. evidence cited]</a:t>
            </a:r>
            <a:r>
              <a:rPr lang="en-GB" sz="1400" dirty="0">
                <a:latin typeface="Arial" panose="020B0604020202020204" pitchFamily="34" charset="0"/>
                <a:cs typeface="Arial" panose="020B0604020202020204" pitchFamily="34" charset="0"/>
              </a:rPr>
              <a:t>elderly people have reported feeling worse off after they had retired than when they were working with 51% saying that they didn’t have enough money in their pension to live off and relied on their State pension. This being said, reports from the DWP </a:t>
            </a:r>
            <a:r>
              <a:rPr lang="en-GB" sz="1400" dirty="0">
                <a:solidFill>
                  <a:srgbClr val="7030A0"/>
                </a:solidFill>
                <a:latin typeface="Arial" panose="020B0604020202020204" pitchFamily="34" charset="0"/>
                <a:cs typeface="Arial" panose="020B0604020202020204" pitchFamily="34" charset="0"/>
              </a:rPr>
              <a:t>[ second reference to evidence]</a:t>
            </a:r>
            <a:r>
              <a:rPr lang="en-GB" sz="1400" dirty="0">
                <a:latin typeface="Arial" panose="020B0604020202020204" pitchFamily="34" charset="0"/>
                <a:cs typeface="Arial" panose="020B0604020202020204" pitchFamily="34" charset="0"/>
              </a:rPr>
              <a:t>have found  that the state pension is not enough to live off with  many old people skipping meals to cut costs. And elderly people can’t change their situation because they are unable to work. Young people experience income inequality as they are often paid minimum wage of £8 per hour which is not enough to live off. They also experience high unemployment</a:t>
            </a:r>
            <a:r>
              <a:rPr lang="en-GB" sz="1400" dirty="0">
                <a:solidFill>
                  <a:srgbClr val="7030A0"/>
                </a:solidFill>
                <a:latin typeface="Arial" panose="020B0604020202020204" pitchFamily="34" charset="0"/>
                <a:cs typeface="Arial" panose="020B0604020202020204" pitchFamily="34" charset="0"/>
              </a:rPr>
              <a:t> [ this is why work and pay is often better]</a:t>
            </a:r>
            <a:r>
              <a:rPr lang="en-GB" sz="1400" dirty="0">
                <a:latin typeface="Arial" panose="020B0604020202020204" pitchFamily="34" charset="0"/>
                <a:cs typeface="Arial" panose="020B0604020202020204" pitchFamily="34" charset="0"/>
              </a:rPr>
              <a:t> due to their lack of experience and so often have to rely on welfare payments. The same often applies to lower class people who often lack educational qualifications required for high paid jobs resulting in them having low wages and depending on benefits.</a:t>
            </a:r>
          </a:p>
          <a:p>
            <a:endParaRPr lang="en-GB" sz="1050" dirty="0">
              <a:solidFill>
                <a:srgbClr val="FF0000"/>
              </a:solidFill>
            </a:endParaRPr>
          </a:p>
          <a:p>
            <a:r>
              <a:rPr lang="en-GB" sz="1350" dirty="0"/>
              <a:t> </a:t>
            </a:r>
          </a:p>
          <a:p>
            <a:endParaRPr lang="en-GB" sz="1050" dirty="0"/>
          </a:p>
        </p:txBody>
      </p:sp>
    </p:spTree>
    <p:extLst>
      <p:ext uri="{BB962C8B-B14F-4D97-AF65-F5344CB8AC3E}">
        <p14:creationId xmlns:p14="http://schemas.microsoft.com/office/powerpoint/2010/main" val="21144891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9964DB-3DFB-9142-A32C-6344EC97F45E}"/>
              </a:ext>
            </a:extLst>
          </p:cNvPr>
          <p:cNvSpPr txBox="1"/>
          <p:nvPr/>
        </p:nvSpPr>
        <p:spPr>
          <a:xfrm>
            <a:off x="238125" y="1510666"/>
            <a:ext cx="8743950" cy="4616648"/>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Inequality within healthcare</a:t>
            </a:r>
            <a:r>
              <a:rPr lang="en-GB" sz="1400" dirty="0">
                <a:solidFill>
                  <a:srgbClr val="7030A0"/>
                </a:solidFill>
                <a:latin typeface="Arial" panose="020B0604020202020204" pitchFamily="34" charset="0"/>
                <a:cs typeface="Arial" panose="020B0604020202020204" pitchFamily="34" charset="0"/>
              </a:rPr>
              <a:t>[second area identified]</a:t>
            </a:r>
            <a:r>
              <a:rPr lang="en-GB" sz="1400" dirty="0">
                <a:latin typeface="Arial" panose="020B0604020202020204" pitchFamily="34" charset="0"/>
                <a:cs typeface="Arial" panose="020B0604020202020204" pitchFamily="34" charset="0"/>
              </a:rPr>
              <a:t> is also seen within society. This is often the case with people from ethnic minority groups</a:t>
            </a:r>
            <a:r>
              <a:rPr lang="en-GB" sz="1400" dirty="0">
                <a:solidFill>
                  <a:srgbClr val="7030A0"/>
                </a:solidFill>
                <a:latin typeface="Arial" panose="020B0604020202020204" pitchFamily="34" charset="0"/>
                <a:cs typeface="Arial" panose="020B0604020202020204" pitchFamily="34" charset="0"/>
              </a:rPr>
              <a:t>[ethnicity is the dimension here]</a:t>
            </a:r>
            <a:r>
              <a:rPr lang="en-GB" sz="1400" dirty="0">
                <a:latin typeface="Arial" panose="020B0604020202020204" pitchFamily="34" charset="0"/>
                <a:cs typeface="Arial" panose="020B0604020202020204" pitchFamily="34" charset="0"/>
              </a:rPr>
              <a:t> who are treated poorly by the health system in the UK. 70% of black/ ethnic minority groups said that they felt they had not been treated properly when seeking medical attention. This made them reluctant to go back and impacts on higher mortality rate and lower life expectancy among these groups.</a:t>
            </a:r>
            <a:r>
              <a:rPr lang="en-GB" sz="1400" dirty="0">
                <a:solidFill>
                  <a:srgbClr val="7030A0"/>
                </a:solidFill>
                <a:latin typeface="Arial" panose="020B0604020202020204" pitchFamily="34" charset="0"/>
                <a:cs typeface="Arial" panose="020B0604020202020204" pitchFamily="34" charset="0"/>
              </a:rPr>
              <a:t>[ no evidence to support this claim]</a:t>
            </a:r>
            <a:r>
              <a:rPr lang="en-GB" sz="1400" dirty="0">
                <a:latin typeface="Arial" panose="020B0604020202020204" pitchFamily="34" charset="0"/>
                <a:cs typeface="Arial" panose="020B0604020202020204" pitchFamily="34" charset="0"/>
              </a:rPr>
              <a:t> Furthermore health inequality is also  clear among elderly patients who felt let down by their health care  services. Age UK</a:t>
            </a:r>
            <a:r>
              <a:rPr lang="en-GB" sz="1400" dirty="0">
                <a:solidFill>
                  <a:srgbClr val="7030A0"/>
                </a:solidFill>
                <a:latin typeface="Arial" panose="020B0604020202020204" pitchFamily="34" charset="0"/>
                <a:cs typeface="Arial" panose="020B0604020202020204" pitchFamily="34" charset="0"/>
              </a:rPr>
              <a:t>[ evidence for age]</a:t>
            </a:r>
            <a:r>
              <a:rPr lang="en-GB" sz="1400" dirty="0">
                <a:latin typeface="Arial" panose="020B0604020202020204" pitchFamily="34" charset="0"/>
                <a:cs typeface="Arial" panose="020B0604020202020204" pitchFamily="34" charset="0"/>
              </a:rPr>
              <a:t> reported that in many cases elderly patients are underdiagnosed[</a:t>
            </a:r>
            <a:r>
              <a:rPr lang="en-GB" sz="1400" dirty="0">
                <a:solidFill>
                  <a:srgbClr val="7030A0"/>
                </a:solidFill>
                <a:latin typeface="Arial" panose="020B0604020202020204" pitchFamily="34" charset="0"/>
                <a:cs typeface="Arial" panose="020B0604020202020204" pitchFamily="34" charset="0"/>
              </a:rPr>
              <a:t>they mean undiagnosed]</a:t>
            </a:r>
            <a:r>
              <a:rPr lang="en-GB" sz="1400" dirty="0">
                <a:latin typeface="Arial" panose="020B0604020202020204" pitchFamily="34" charset="0"/>
                <a:cs typeface="Arial" panose="020B0604020202020204" pitchFamily="34" charset="0"/>
              </a:rPr>
              <a:t> or misdiagnosed and this was particularly the case for patients with dementia. The NHS also found </a:t>
            </a:r>
            <a:r>
              <a:rPr lang="en-GB" sz="1400" dirty="0">
                <a:solidFill>
                  <a:srgbClr val="7030A0"/>
                </a:solidFill>
                <a:latin typeface="Arial" panose="020B0604020202020204" pitchFamily="34" charset="0"/>
                <a:cs typeface="Arial" panose="020B0604020202020204" pitchFamily="34" charset="0"/>
              </a:rPr>
              <a:t>[ vague]</a:t>
            </a:r>
            <a:r>
              <a:rPr lang="en-GB" sz="1400" dirty="0">
                <a:latin typeface="Arial" panose="020B0604020202020204" pitchFamily="34" charset="0"/>
                <a:cs typeface="Arial" panose="020B0604020202020204" pitchFamily="34" charset="0"/>
              </a:rPr>
              <a:t>that there were high levels of mental ill health among the elderly undiagnosed and many elderly people had reported having suicidal thoughts. These two areas of life are showing clear evidence of social inequality in contemporary society.</a:t>
            </a:r>
          </a:p>
          <a:p>
            <a:endParaRPr lang="en-GB" sz="1400" dirty="0">
              <a:latin typeface="Arial" panose="020B0604020202020204" pitchFamily="34" charset="0"/>
              <a:cs typeface="Arial" panose="020B0604020202020204" pitchFamily="34" charset="0"/>
            </a:endParaRPr>
          </a:p>
          <a:p>
            <a:r>
              <a:rPr lang="en-GB" sz="1400" dirty="0">
                <a:latin typeface="Arial" panose="020B0604020202020204" pitchFamily="34" charset="0"/>
                <a:cs typeface="Arial" panose="020B0604020202020204" pitchFamily="34" charset="0"/>
              </a:rPr>
              <a:t>Try thinking of skills in colours.</a:t>
            </a:r>
          </a:p>
          <a:p>
            <a:endParaRPr lang="en-GB" sz="1400" dirty="0">
              <a:latin typeface="Arial" panose="020B0604020202020204" pitchFamily="34" charset="0"/>
              <a:cs typeface="Arial" panose="020B0604020202020204" pitchFamily="34" charset="0"/>
            </a:endParaRPr>
          </a:p>
          <a:p>
            <a:r>
              <a:rPr lang="en-GB" sz="1400" dirty="0">
                <a:solidFill>
                  <a:srgbClr val="7030A0"/>
                </a:solidFill>
                <a:latin typeface="Arial" panose="020B0604020202020204" pitchFamily="34" charset="0"/>
                <a:cs typeface="Arial" panose="020B0604020202020204" pitchFamily="34" charset="0"/>
              </a:rPr>
              <a:t>Two areas were examined. Income was better than health because there was more supporting evidence for the suggested examples of inequality. Health was relatively weak with examples rather than evidence used to support ideas.</a:t>
            </a:r>
          </a:p>
          <a:p>
            <a:endParaRPr lang="en-GB" sz="1400" dirty="0">
              <a:latin typeface="Arial" panose="020B0604020202020204" pitchFamily="34" charset="0"/>
              <a:cs typeface="Arial" panose="020B0604020202020204" pitchFamily="34" charset="0"/>
            </a:endParaRPr>
          </a:p>
          <a:p>
            <a:r>
              <a:rPr lang="en-GB" sz="1400" dirty="0">
                <a:solidFill>
                  <a:srgbClr val="008F00"/>
                </a:solidFill>
                <a:latin typeface="Arial" panose="020B0604020202020204" pitchFamily="34" charset="0"/>
                <a:cs typeface="Arial" panose="020B0604020202020204" pitchFamily="34" charset="0"/>
              </a:rPr>
              <a:t>AO2. because the answer matches the descriptor for AO1 band 3. “two areas evidence in each” it gets 8.        </a:t>
            </a:r>
          </a:p>
          <a:p>
            <a:r>
              <a:rPr lang="en-GB" sz="1400" dirty="0">
                <a:solidFill>
                  <a:srgbClr val="0432FF"/>
                </a:solidFill>
                <a:latin typeface="Arial" panose="020B0604020202020204" pitchFamily="34" charset="0"/>
                <a:cs typeface="Arial" panose="020B0604020202020204" pitchFamily="34" charset="0"/>
              </a:rPr>
              <a:t>AO2 because the explanation and selection of evidence was bordering basic  and matched the descriptor for bottom of band 3 it gets 6.</a:t>
            </a:r>
          </a:p>
        </p:txBody>
      </p:sp>
    </p:spTree>
    <p:extLst>
      <p:ext uri="{BB962C8B-B14F-4D97-AF65-F5344CB8AC3E}">
        <p14:creationId xmlns:p14="http://schemas.microsoft.com/office/powerpoint/2010/main" val="37300192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2F20F0-4D96-0B4D-A460-B7DC323BF01B}"/>
              </a:ext>
            </a:extLst>
          </p:cNvPr>
          <p:cNvSpPr txBox="1"/>
          <p:nvPr/>
        </p:nvSpPr>
        <p:spPr>
          <a:xfrm>
            <a:off x="266700" y="1580284"/>
            <a:ext cx="8248650" cy="1384995"/>
          </a:xfrm>
          <a:prstGeom prst="rect">
            <a:avLst/>
          </a:prstGeom>
          <a:noFill/>
        </p:spPr>
        <p:txBody>
          <a:bodyPr wrap="square" rtlCol="0">
            <a:spAutoFit/>
          </a:bodyPr>
          <a:lstStyle/>
          <a:p>
            <a:r>
              <a:rPr lang="en-US" sz="1400" b="1" i="1" dirty="0">
                <a:latin typeface="Arial" panose="020B0604020202020204" pitchFamily="34" charset="0"/>
                <a:cs typeface="Arial" panose="020B0604020202020204" pitchFamily="34" charset="0"/>
              </a:rPr>
              <a:t>Summary tips for effective assessment:</a:t>
            </a:r>
          </a:p>
          <a:p>
            <a:endParaRPr lang="en-US" sz="1400" dirty="0">
              <a:latin typeface="Arial" panose="020B0604020202020204" pitchFamily="34" charset="0"/>
              <a:cs typeface="Arial" panose="020B0604020202020204" pitchFamily="34" charset="0"/>
            </a:endParaRPr>
          </a:p>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Does the response address the command words and the skills in the mark scheme?</a:t>
            </a:r>
          </a:p>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Is the response detailed, some, basic or limited in each skill domain?</a:t>
            </a:r>
          </a:p>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Select a band for each skill; try to match the characteristics of the response to the band descriptors.</a:t>
            </a:r>
          </a:p>
          <a:p>
            <a:pPr marL="214313" indent="-214313">
              <a:buFont typeface="Arial" panose="020B0604020202020204" pitchFamily="34" charset="0"/>
              <a:buChar char="•"/>
            </a:pPr>
            <a:r>
              <a:rPr lang="en-US" sz="1400" dirty="0">
                <a:latin typeface="Arial" panose="020B0604020202020204" pitchFamily="34" charset="0"/>
                <a:cs typeface="Arial" panose="020B0604020202020204" pitchFamily="34" charset="0"/>
              </a:rPr>
              <a:t>Having selected the bands, decide if the response is at the top middle or bottom of the band.</a:t>
            </a:r>
          </a:p>
        </p:txBody>
      </p:sp>
    </p:spTree>
    <p:extLst>
      <p:ext uri="{BB962C8B-B14F-4D97-AF65-F5344CB8AC3E}">
        <p14:creationId xmlns:p14="http://schemas.microsoft.com/office/powerpoint/2010/main" val="25983578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GCESociology@wjec.co.uk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DECDD7-42B4-A24F-895B-FBCD18216002}"/>
              </a:ext>
            </a:extLst>
          </p:cNvPr>
          <p:cNvSpPr txBox="1"/>
          <p:nvPr/>
        </p:nvSpPr>
        <p:spPr>
          <a:xfrm>
            <a:off x="581025" y="1737560"/>
            <a:ext cx="8115300" cy="2652714"/>
          </a:xfrm>
          <a:prstGeom prst="rect">
            <a:avLst/>
          </a:prstGeom>
          <a:noFill/>
        </p:spPr>
        <p:txBody>
          <a:bodyPr wrap="square" rtlCol="0">
            <a:spAutoFit/>
          </a:bodyPr>
          <a:lstStyle/>
          <a:p>
            <a:pPr lvl="0">
              <a:buClr>
                <a:srgbClr val="000000"/>
              </a:buClr>
              <a:buSzPts val="2400"/>
            </a:pPr>
            <a:r>
              <a:rPr lang="en-GB" sz="2100" b="1" dirty="0">
                <a:solidFill>
                  <a:schemeClr val="dk1"/>
                </a:solidFill>
                <a:latin typeface="Arial" panose="020B0604020202020204" pitchFamily="34" charset="0"/>
                <a:ea typeface="Calibri"/>
                <a:cs typeface="Arial" panose="020B0604020202020204" pitchFamily="34" charset="0"/>
                <a:sym typeface="Calibri"/>
              </a:rPr>
              <a:t>Assessment Objectives:</a:t>
            </a:r>
          </a:p>
          <a:p>
            <a:pPr>
              <a:lnSpc>
                <a:spcPct val="115000"/>
              </a:lnSpc>
              <a:spcBef>
                <a:spcPts val="900"/>
              </a:spcBef>
              <a:buClr>
                <a:schemeClr val="dk1"/>
              </a:buClr>
              <a:buSzPts val="1100"/>
            </a:pPr>
            <a:r>
              <a:rPr lang="en-GB" sz="1350" dirty="0">
                <a:solidFill>
                  <a:schemeClr val="dk1"/>
                </a:solidFill>
                <a:latin typeface="Arial" panose="020B0604020202020204" pitchFamily="34" charset="0"/>
                <a:ea typeface="Arial"/>
                <a:cs typeface="Arial" panose="020B0604020202020204" pitchFamily="34" charset="0"/>
                <a:sym typeface="Arial"/>
              </a:rPr>
              <a:t> Learners must:</a:t>
            </a:r>
          </a:p>
          <a:p>
            <a:pPr marL="342900" indent="-242888">
              <a:lnSpc>
                <a:spcPct val="115000"/>
              </a:lnSpc>
              <a:spcBef>
                <a:spcPts val="900"/>
              </a:spcBef>
              <a:buClr>
                <a:schemeClr val="dk1"/>
              </a:buClr>
              <a:buSzPts val="1500"/>
              <a:buFont typeface="Arial"/>
              <a:buChar char="●"/>
            </a:pPr>
            <a:r>
              <a:rPr lang="en-GB" sz="1350" b="1" dirty="0">
                <a:solidFill>
                  <a:srgbClr val="008F00"/>
                </a:solidFill>
                <a:latin typeface="Arial" panose="020B0604020202020204" pitchFamily="34" charset="0"/>
                <a:ea typeface="Arial"/>
                <a:cs typeface="Arial" panose="020B0604020202020204" pitchFamily="34" charset="0"/>
                <a:sym typeface="Arial"/>
              </a:rPr>
              <a:t>AO1</a:t>
            </a:r>
            <a:r>
              <a:rPr lang="en-GB" sz="1350" dirty="0">
                <a:solidFill>
                  <a:schemeClr val="dk1"/>
                </a:solidFill>
                <a:latin typeface="Arial" panose="020B0604020202020204" pitchFamily="34" charset="0"/>
                <a:ea typeface="Arial"/>
                <a:cs typeface="Arial" panose="020B0604020202020204" pitchFamily="34" charset="0"/>
                <a:sym typeface="Arial"/>
              </a:rPr>
              <a:t> </a:t>
            </a:r>
            <a:r>
              <a:rPr lang="en-GB" sz="1350" dirty="0">
                <a:latin typeface="Arial" panose="020B0604020202020204" pitchFamily="34" charset="0"/>
                <a:cs typeface="Arial" panose="020B0604020202020204" pitchFamily="34" charset="0"/>
              </a:rPr>
              <a:t>Demonstrate knowledge and understanding of: • sociological theories, concepts and evidence • sociological research methods</a:t>
            </a:r>
            <a:endParaRPr lang="en-GB" sz="1350" dirty="0">
              <a:solidFill>
                <a:schemeClr val="dk1"/>
              </a:solidFill>
              <a:latin typeface="Arial" panose="020B0604020202020204" pitchFamily="34" charset="0"/>
              <a:ea typeface="Arial"/>
              <a:cs typeface="Arial" panose="020B0604020202020204" pitchFamily="34" charset="0"/>
              <a:sym typeface="Arial"/>
            </a:endParaRPr>
          </a:p>
          <a:p>
            <a:pPr marL="342900" indent="-242888">
              <a:lnSpc>
                <a:spcPct val="115000"/>
              </a:lnSpc>
              <a:buClr>
                <a:schemeClr val="dk1"/>
              </a:buClr>
              <a:buSzPts val="1500"/>
              <a:buFont typeface="Arial"/>
              <a:buChar char="●"/>
            </a:pPr>
            <a:r>
              <a:rPr lang="en-GB" sz="1350" b="1" dirty="0">
                <a:solidFill>
                  <a:srgbClr val="0070C0"/>
                </a:solidFill>
                <a:latin typeface="Arial" panose="020B0604020202020204" pitchFamily="34" charset="0"/>
                <a:ea typeface="Arial"/>
                <a:cs typeface="Arial" panose="020B0604020202020204" pitchFamily="34" charset="0"/>
                <a:sym typeface="Arial"/>
              </a:rPr>
              <a:t>AO2</a:t>
            </a:r>
            <a:r>
              <a:rPr lang="en-GB" sz="1350" dirty="0">
                <a:solidFill>
                  <a:schemeClr val="dk1"/>
                </a:solidFill>
                <a:latin typeface="Arial" panose="020B0604020202020204" pitchFamily="34" charset="0"/>
                <a:ea typeface="Arial"/>
                <a:cs typeface="Arial" panose="020B0604020202020204" pitchFamily="34" charset="0"/>
                <a:sym typeface="Arial"/>
              </a:rPr>
              <a:t> </a:t>
            </a:r>
            <a:r>
              <a:rPr lang="en-GB" sz="1350" dirty="0">
                <a:latin typeface="Arial" panose="020B0604020202020204" pitchFamily="34" charset="0"/>
                <a:cs typeface="Arial" panose="020B0604020202020204" pitchFamily="34" charset="0"/>
              </a:rPr>
              <a:t>Apply sociological theories, concepts, evidence and research methods to a range of issues</a:t>
            </a:r>
            <a:endParaRPr lang="en-GB" sz="1350" dirty="0">
              <a:solidFill>
                <a:schemeClr val="dk1"/>
              </a:solidFill>
              <a:latin typeface="Arial" panose="020B0604020202020204" pitchFamily="34" charset="0"/>
              <a:ea typeface="Arial"/>
              <a:cs typeface="Arial" panose="020B0604020202020204" pitchFamily="34" charset="0"/>
              <a:sym typeface="Arial"/>
            </a:endParaRPr>
          </a:p>
          <a:p>
            <a:pPr marL="342900" indent="-242888">
              <a:lnSpc>
                <a:spcPct val="115000"/>
              </a:lnSpc>
              <a:buClr>
                <a:schemeClr val="dk1"/>
              </a:buClr>
              <a:buSzPts val="1500"/>
              <a:buFont typeface="Arial"/>
              <a:buChar char="●"/>
            </a:pPr>
            <a:r>
              <a:rPr lang="en-GB" sz="1350" b="1" dirty="0">
                <a:solidFill>
                  <a:srgbClr val="FF0000"/>
                </a:solidFill>
                <a:latin typeface="Arial" panose="020B0604020202020204" pitchFamily="34" charset="0"/>
                <a:ea typeface="Arial"/>
                <a:cs typeface="Arial" panose="020B0604020202020204" pitchFamily="34" charset="0"/>
                <a:sym typeface="Arial"/>
              </a:rPr>
              <a:t>AO3 </a:t>
            </a:r>
            <a:r>
              <a:rPr lang="en-GB" sz="1350" dirty="0">
                <a:latin typeface="Arial" panose="020B0604020202020204" pitchFamily="34" charset="0"/>
                <a:cs typeface="Arial" panose="020B0604020202020204" pitchFamily="34" charset="0"/>
              </a:rPr>
              <a:t>Analyse and evaluate sociological theories, concepts, evidence and research methods in order to: • present arguments • make judgements • draw conclusions.</a:t>
            </a:r>
            <a:endParaRPr lang="en-GB" sz="1350" dirty="0">
              <a:solidFill>
                <a:schemeClr val="dk1"/>
              </a:solidFill>
              <a:latin typeface="Arial" panose="020B0604020202020204" pitchFamily="34" charset="0"/>
              <a:ea typeface="Arial"/>
              <a:cs typeface="Arial" panose="020B0604020202020204" pitchFamily="34" charset="0"/>
              <a:sym typeface="Arial"/>
            </a:endParaRPr>
          </a:p>
          <a:p>
            <a:pPr>
              <a:lnSpc>
                <a:spcPct val="115000"/>
              </a:lnSpc>
              <a:spcBef>
                <a:spcPts val="900"/>
              </a:spcBef>
              <a:buClr>
                <a:schemeClr val="dk1"/>
              </a:buClr>
              <a:buSzPts val="1100"/>
            </a:pPr>
            <a:r>
              <a:rPr lang="en-GB" sz="1350" dirty="0">
                <a:solidFill>
                  <a:schemeClr val="dk1"/>
                </a:solidFill>
                <a:latin typeface="Arial" panose="020B0604020202020204" pitchFamily="34" charset="0"/>
                <a:ea typeface="Arial"/>
                <a:cs typeface="Arial" panose="020B0604020202020204" pitchFamily="34" charset="0"/>
                <a:sym typeface="Arial"/>
              </a:rPr>
              <a:t>Assessment objective weightings are shown </a:t>
            </a:r>
            <a:r>
              <a:rPr lang="en-GB" sz="1350" dirty="0">
                <a:solidFill>
                  <a:schemeClr val="dk1"/>
                </a:solidFill>
                <a:latin typeface="Arial" panose="020B0604020202020204" pitchFamily="34" charset="0"/>
                <a:cs typeface="Arial" panose="020B0604020202020204" pitchFamily="34" charset="0"/>
              </a:rPr>
              <a:t>on the next slide </a:t>
            </a:r>
            <a:r>
              <a:rPr lang="en-GB" sz="1350" dirty="0">
                <a:solidFill>
                  <a:schemeClr val="dk1"/>
                </a:solidFill>
                <a:latin typeface="Arial" panose="020B0604020202020204" pitchFamily="34" charset="0"/>
                <a:ea typeface="Arial"/>
                <a:cs typeface="Arial" panose="020B0604020202020204" pitchFamily="34" charset="0"/>
                <a:sym typeface="Arial"/>
              </a:rPr>
              <a:t>as a percentage of the full A level, with AS weightings in brackets.</a:t>
            </a:r>
          </a:p>
        </p:txBody>
      </p:sp>
    </p:spTree>
    <p:extLst>
      <p:ext uri="{BB962C8B-B14F-4D97-AF65-F5344CB8AC3E}">
        <p14:creationId xmlns:p14="http://schemas.microsoft.com/office/powerpoint/2010/main" val="3366087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BB1D9A-9E62-5D46-8173-102C7E65F9F3}"/>
              </a:ext>
            </a:extLst>
          </p:cNvPr>
          <p:cNvSpPr txBox="1"/>
          <p:nvPr/>
        </p:nvSpPr>
        <p:spPr>
          <a:xfrm>
            <a:off x="1792707" y="2400300"/>
            <a:ext cx="5811253" cy="300082"/>
          </a:xfrm>
          <a:prstGeom prst="rect">
            <a:avLst/>
          </a:prstGeom>
          <a:noFill/>
        </p:spPr>
        <p:txBody>
          <a:bodyPr wrap="square" rtlCol="0">
            <a:spAutoFit/>
          </a:bodyPr>
          <a:lstStyle/>
          <a:p>
            <a:endParaRPr lang="en-US" sz="1350" dirty="0"/>
          </a:p>
        </p:txBody>
      </p:sp>
      <p:graphicFrame>
        <p:nvGraphicFramePr>
          <p:cNvPr id="3" name="Google Shape;258;p4">
            <a:extLst>
              <a:ext uri="{FF2B5EF4-FFF2-40B4-BE49-F238E27FC236}">
                <a16:creationId xmlns:a16="http://schemas.microsoft.com/office/drawing/2014/main" id="{25690479-0805-5B44-9286-B2305FEF294D}"/>
              </a:ext>
            </a:extLst>
          </p:cNvPr>
          <p:cNvGraphicFramePr/>
          <p:nvPr>
            <p:extLst>
              <p:ext uri="{D42A27DB-BD31-4B8C-83A1-F6EECF244321}">
                <p14:modId xmlns:p14="http://schemas.microsoft.com/office/powerpoint/2010/main" val="2160503591"/>
              </p:ext>
            </p:extLst>
          </p:nvPr>
        </p:nvGraphicFramePr>
        <p:xfrm>
          <a:off x="1576138" y="2039353"/>
          <a:ext cx="5477380" cy="3359421"/>
        </p:xfrm>
        <a:graphic>
          <a:graphicData uri="http://schemas.openxmlformats.org/drawingml/2006/table">
            <a:tbl>
              <a:tblPr>
                <a:noFill/>
              </a:tblPr>
              <a:tblGrid>
                <a:gridCol w="1095476">
                  <a:extLst>
                    <a:ext uri="{9D8B030D-6E8A-4147-A177-3AD203B41FA5}">
                      <a16:colId xmlns:a16="http://schemas.microsoft.com/office/drawing/2014/main" val="20000"/>
                    </a:ext>
                  </a:extLst>
                </a:gridCol>
                <a:gridCol w="1095476">
                  <a:extLst>
                    <a:ext uri="{9D8B030D-6E8A-4147-A177-3AD203B41FA5}">
                      <a16:colId xmlns:a16="http://schemas.microsoft.com/office/drawing/2014/main" val="20001"/>
                    </a:ext>
                  </a:extLst>
                </a:gridCol>
                <a:gridCol w="1095476">
                  <a:extLst>
                    <a:ext uri="{9D8B030D-6E8A-4147-A177-3AD203B41FA5}">
                      <a16:colId xmlns:a16="http://schemas.microsoft.com/office/drawing/2014/main" val="20002"/>
                    </a:ext>
                  </a:extLst>
                </a:gridCol>
                <a:gridCol w="1095476">
                  <a:extLst>
                    <a:ext uri="{9D8B030D-6E8A-4147-A177-3AD203B41FA5}">
                      <a16:colId xmlns:a16="http://schemas.microsoft.com/office/drawing/2014/main" val="20003"/>
                    </a:ext>
                  </a:extLst>
                </a:gridCol>
                <a:gridCol w="1095476">
                  <a:extLst>
                    <a:ext uri="{9D8B030D-6E8A-4147-A177-3AD203B41FA5}">
                      <a16:colId xmlns:a16="http://schemas.microsoft.com/office/drawing/2014/main" val="20004"/>
                    </a:ext>
                  </a:extLst>
                </a:gridCol>
              </a:tblGrid>
              <a:tr h="310302">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 </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A01</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AO2</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AO3</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Weighting</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Unit 1</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1200"/>
                        </a:spcBef>
                        <a:spcAft>
                          <a:spcPts val="0"/>
                        </a:spcAft>
                        <a:buClr>
                          <a:srgbClr val="000000"/>
                        </a:buClr>
                        <a:buSzPts val="1400"/>
                        <a:buFont typeface="Arial"/>
                        <a:buNone/>
                      </a:pPr>
                      <a:r>
                        <a:rPr lang="en-GB" sz="1100" u="none" strike="noStrike" cap="none" dirty="0"/>
                        <a:t>8%   [20%]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8%. [20%]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3% [7.5%]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15% [37.5% at AS]</a:t>
                      </a:r>
                      <a:endParaRPr sz="1100" u="none" strike="noStrike" cap="none" dirty="0"/>
                    </a:p>
                    <a:p>
                      <a:pPr marL="0" marR="0" lvl="0" indent="0" algn="l" rtl="0">
                        <a:lnSpc>
                          <a:spcPct val="115000"/>
                        </a:lnSpc>
                        <a:spcBef>
                          <a:spcPts val="1200"/>
                        </a:spcBef>
                        <a:spcAft>
                          <a:spcPts val="0"/>
                        </a:spcAft>
                        <a:buClr>
                          <a:srgbClr val="000000"/>
                        </a:buClr>
                        <a:buSzPts val="1400"/>
                        <a:buFont typeface="Arial"/>
                        <a:buNone/>
                      </a:pP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dirty="0"/>
                        <a:t>AS Unit 2</a:t>
                      </a:r>
                      <a:endParaRPr sz="1100" b="1"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13% [33%]</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7% [17%]</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5% [12.5%]</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25% [62.5% at AS]</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A2 Unit 3</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11%</a:t>
                      </a:r>
                      <a:endParaRPr sz="11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100" u="none" strike="noStrike" cap="none" dirty="0"/>
                        <a:t> </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9%</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25%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A2 Unit 4</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65000"/>
                      </a:schemeClr>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a:t>12%</a:t>
                      </a:r>
                      <a:endParaRPr sz="1100" u="none" strike="noStrike" cap="none"/>
                    </a:p>
                    <a:p>
                      <a:pPr marL="0" marR="0" lvl="0" indent="0" algn="l" rtl="0">
                        <a:lnSpc>
                          <a:spcPct val="115000"/>
                        </a:lnSpc>
                        <a:spcBef>
                          <a:spcPts val="1200"/>
                        </a:spcBef>
                        <a:spcAft>
                          <a:spcPts val="0"/>
                        </a:spcAft>
                        <a:buClr>
                          <a:srgbClr val="000000"/>
                        </a:buClr>
                        <a:buSzPts val="1400"/>
                        <a:buFont typeface="Arial"/>
                        <a:buNone/>
                      </a:pPr>
                      <a:r>
                        <a:rPr lang="en-GB" sz="1100" u="none" strike="noStrike" cap="none"/>
                        <a:t> </a:t>
                      </a:r>
                      <a:endParaRPr sz="1100"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13%</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35%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C2905C55-B387-FB49-8E45-AB784A839D6E}"/>
              </a:ext>
            </a:extLst>
          </p:cNvPr>
          <p:cNvSpPr txBox="1"/>
          <p:nvPr/>
        </p:nvSpPr>
        <p:spPr>
          <a:xfrm>
            <a:off x="2457521" y="383891"/>
            <a:ext cx="4481623" cy="553998"/>
          </a:xfrm>
          <a:prstGeom prst="rect">
            <a:avLst/>
          </a:prstGeom>
          <a:noFill/>
        </p:spPr>
        <p:txBody>
          <a:bodyPr wrap="square" rtlCol="0">
            <a:spAutoFit/>
          </a:bodyPr>
          <a:lstStyle/>
          <a:p>
            <a:r>
              <a:rPr lang="en-US" sz="3000" dirty="0">
                <a:latin typeface="Arial" panose="020B0604020202020204" pitchFamily="34" charset="0"/>
                <a:cs typeface="Arial" panose="020B0604020202020204" pitchFamily="34" charset="0"/>
              </a:rPr>
              <a:t>Weightings for each unit</a:t>
            </a:r>
          </a:p>
        </p:txBody>
      </p:sp>
    </p:spTree>
    <p:extLst>
      <p:ext uri="{BB962C8B-B14F-4D97-AF65-F5344CB8AC3E}">
        <p14:creationId xmlns:p14="http://schemas.microsoft.com/office/powerpoint/2010/main" val="3472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913603" y="320848"/>
            <a:ext cx="5682853" cy="68103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381000" y="1923120"/>
            <a:ext cx="8343900" cy="3854901"/>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Assessment Purpose</a:t>
            </a:r>
          </a:p>
          <a:p>
            <a:r>
              <a:rPr lang="en-GB" sz="1350" b="1" dirty="0">
                <a:latin typeface="Arial" panose="020B0604020202020204" pitchFamily="34" charset="0"/>
                <a:cs typeface="Arial" panose="020B0604020202020204" pitchFamily="34" charset="0"/>
              </a:rPr>
              <a:t>Unit 4: Social Inequality and Applied Methods of Sociological Enquiry </a:t>
            </a:r>
            <a:endParaRPr lang="en-GB" dirty="0">
              <a:latin typeface="Arial" panose="020B0604020202020204" pitchFamily="34" charset="0"/>
              <a:cs typeface="Arial" panose="020B0604020202020204" pitchFamily="34" charset="0"/>
            </a:endParaRPr>
          </a:p>
          <a:p>
            <a:r>
              <a:rPr lang="en-GB" sz="1350" dirty="0">
                <a:latin typeface="Arial" panose="020B0604020202020204" pitchFamily="34" charset="0"/>
                <a:cs typeface="Arial" panose="020B0604020202020204" pitchFamily="34" charset="0"/>
              </a:rPr>
              <a:t>Written examination: 2 hours 15 minutes 35% of qualification </a:t>
            </a:r>
          </a:p>
          <a:p>
            <a:endParaRPr lang="en-GB" dirty="0">
              <a:latin typeface="Arial" panose="020B0604020202020204" pitchFamily="34" charset="0"/>
              <a:cs typeface="Arial" panose="020B0604020202020204" pitchFamily="34" charset="0"/>
            </a:endParaRPr>
          </a:p>
          <a:p>
            <a:r>
              <a:rPr lang="en-GB" sz="1350" dirty="0">
                <a:latin typeface="Arial" panose="020B0604020202020204" pitchFamily="34" charset="0"/>
                <a:cs typeface="Arial" panose="020B0604020202020204" pitchFamily="34" charset="0"/>
              </a:rPr>
              <a:t>This unit focuses on the themes of social differentiation, power and stratification and on the application of knowledge and understanding of methods of sociological enquiry. The emphasis will be on effective demonstration of knowledge and high level skills of analysis, interpretation and evaluation. </a:t>
            </a:r>
          </a:p>
          <a:p>
            <a:endParaRPr lang="en-GB" dirty="0">
              <a:latin typeface="Arial" panose="020B0604020202020204" pitchFamily="34" charset="0"/>
              <a:cs typeface="Arial" panose="020B0604020202020204" pitchFamily="34" charset="0"/>
            </a:endParaRPr>
          </a:p>
          <a:p>
            <a:r>
              <a:rPr lang="en-GB" sz="1350" b="1" u="sng" dirty="0">
                <a:latin typeface="Arial" panose="020B0604020202020204" pitchFamily="34" charset="0"/>
                <a:cs typeface="Arial" panose="020B0604020202020204" pitchFamily="34" charset="0"/>
              </a:rPr>
              <a:t>Section A </a:t>
            </a:r>
            <a:r>
              <a:rPr lang="en-GB" sz="1350" dirty="0">
                <a:latin typeface="Arial" panose="020B0604020202020204" pitchFamily="34" charset="0"/>
                <a:cs typeface="Arial" panose="020B0604020202020204" pitchFamily="34" charset="0"/>
              </a:rPr>
              <a:t>focuses on the processes of research design and on the application of knowledge and understanding of methods of sociological enquiry previously studied in unit 2. </a:t>
            </a:r>
            <a:endParaRPr lang="en-GB" dirty="0">
              <a:latin typeface="Arial" panose="020B0604020202020204" pitchFamily="34" charset="0"/>
              <a:cs typeface="Arial" panose="020B0604020202020204" pitchFamily="34" charset="0"/>
            </a:endParaRPr>
          </a:p>
          <a:p>
            <a:r>
              <a:rPr lang="en-GB" sz="1350" dirty="0">
                <a:latin typeface="Arial" panose="020B0604020202020204" pitchFamily="34" charset="0"/>
                <a:cs typeface="Arial" panose="020B0604020202020204" pitchFamily="34" charset="0"/>
              </a:rPr>
              <a:t>Learners will be required to use their knowledge and understanding of research methods to demonstrate the higher order skills of designing analysing, justifying and evaluating their own research proposal. </a:t>
            </a:r>
          </a:p>
          <a:p>
            <a:endParaRPr lang="en-GB" sz="1350" dirty="0">
              <a:latin typeface="Arial" panose="020B0604020202020204" pitchFamily="34" charset="0"/>
              <a:cs typeface="Arial" panose="020B0604020202020204" pitchFamily="34" charset="0"/>
            </a:endParaRPr>
          </a:p>
          <a:p>
            <a:r>
              <a:rPr lang="en-GB" sz="1350" b="1" u="sng" dirty="0">
                <a:latin typeface="Arial" panose="020B0604020202020204" pitchFamily="34" charset="0"/>
                <a:cs typeface="Arial" panose="020B0604020202020204" pitchFamily="34" charset="0"/>
              </a:rPr>
              <a:t>Section B</a:t>
            </a:r>
            <a:r>
              <a:rPr lang="en-GB" sz="1350" dirty="0">
                <a:latin typeface="Arial" panose="020B0604020202020204" pitchFamily="34" charset="0"/>
                <a:cs typeface="Arial" panose="020B0604020202020204" pitchFamily="34" charset="0"/>
              </a:rPr>
              <a:t> focuses on the themes of social differentiation, power and stratification. Learners are required to use empirical evidence, statistical data and examples drawn from Wales where applicable, to demonstrate inequality and to evaluate the usefulness of sociological theories in explaining these inequalities. </a:t>
            </a:r>
            <a:endParaRPr lang="en-GB" dirty="0">
              <a:latin typeface="Arial" panose="020B0604020202020204" pitchFamily="34" charset="0"/>
              <a:cs typeface="Arial" panose="020B0604020202020204" pitchFamily="34" charset="0"/>
            </a:endParaRPr>
          </a:p>
          <a:p>
            <a:pPr lvl="0"/>
            <a:endParaRPr lang="en-GB" sz="1500" dirty="0"/>
          </a:p>
        </p:txBody>
      </p:sp>
    </p:spTree>
    <p:extLst>
      <p:ext uri="{BB962C8B-B14F-4D97-AF65-F5344CB8AC3E}">
        <p14:creationId xmlns:p14="http://schemas.microsoft.com/office/powerpoint/2010/main" val="4118443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730573" y="351670"/>
            <a:ext cx="5682853" cy="68103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361950" y="1923121"/>
            <a:ext cx="8410575" cy="4559390"/>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Mark Bands</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It is worth looking at the set structure of the mark scheme grids examiners use as a way of approaching the marking of student responses.   These mark scheme bandings will give an idea of what is expected in the response.  The indicative content of answers will change in relation to the question being asked.  However, key characteristics remain constant and these are useful to consider before you mark any responses.</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The first thing to note is that there are usually 3 or 4 mark bands. Each band contains descriptors that describe the features of the response.</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of the response.</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Key descriptors that relate to </a:t>
            </a:r>
            <a:r>
              <a:rPr lang="en-GB" sz="1200" dirty="0">
                <a:solidFill>
                  <a:srgbClr val="008F00"/>
                </a:solidFill>
                <a:latin typeface="Arial" panose="020B0604020202020204" pitchFamily="34" charset="0"/>
                <a:ea typeface="Calibri"/>
                <a:cs typeface="Arial" panose="020B0604020202020204" pitchFamily="34" charset="0"/>
                <a:sym typeface="Calibri"/>
              </a:rPr>
              <a:t>AO1</a:t>
            </a:r>
            <a:r>
              <a:rPr lang="en-GB" sz="1200" dirty="0">
                <a:solidFill>
                  <a:schemeClr val="dk1"/>
                </a:solidFill>
                <a:latin typeface="Arial" panose="020B0604020202020204" pitchFamily="34" charset="0"/>
                <a:ea typeface="Calibri"/>
                <a:cs typeface="Arial" panose="020B0604020202020204" pitchFamily="34" charset="0"/>
                <a:sym typeface="Calibri"/>
              </a:rPr>
              <a:t>, </a:t>
            </a:r>
            <a:r>
              <a:rPr lang="en-GB" sz="1200" dirty="0">
                <a:solidFill>
                  <a:srgbClr val="0432FF"/>
                </a:solidFill>
                <a:latin typeface="Arial" panose="020B0604020202020204" pitchFamily="34" charset="0"/>
                <a:ea typeface="Calibri"/>
                <a:cs typeface="Arial" panose="020B0604020202020204" pitchFamily="34" charset="0"/>
                <a:sym typeface="Calibri"/>
              </a:rPr>
              <a:t>AO2</a:t>
            </a:r>
            <a:r>
              <a:rPr lang="en-GB" sz="1200" dirty="0">
                <a:solidFill>
                  <a:schemeClr val="dk1"/>
                </a:solidFill>
                <a:latin typeface="Arial" panose="020B0604020202020204" pitchFamily="34" charset="0"/>
                <a:ea typeface="Calibri"/>
                <a:cs typeface="Arial" panose="020B0604020202020204" pitchFamily="34" charset="0"/>
                <a:sym typeface="Calibri"/>
              </a:rPr>
              <a:t> and </a:t>
            </a:r>
            <a:r>
              <a:rPr lang="en-GB" sz="1200" dirty="0">
                <a:solidFill>
                  <a:srgbClr val="FF0000"/>
                </a:solidFill>
                <a:latin typeface="Arial" panose="020B0604020202020204" pitchFamily="34" charset="0"/>
                <a:ea typeface="Calibri"/>
                <a:cs typeface="Arial" panose="020B0604020202020204" pitchFamily="34" charset="0"/>
                <a:sym typeface="Calibri"/>
              </a:rPr>
              <a:t>AO3</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4 =DETAILED </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3 = SOME</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2= BASIC</a:t>
            </a:r>
          </a:p>
          <a:p>
            <a:pPr marL="342900" indent="-242888" algn="just">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1 =LIMITED</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6893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F009B09-F1DD-7145-A22F-3EC05E269401}"/>
              </a:ext>
            </a:extLst>
          </p:cNvPr>
          <p:cNvGraphicFramePr>
            <a:graphicFrameLocks noGrp="1"/>
          </p:cNvGraphicFramePr>
          <p:nvPr>
            <p:extLst>
              <p:ext uri="{D42A27DB-BD31-4B8C-83A1-F6EECF244321}">
                <p14:modId xmlns:p14="http://schemas.microsoft.com/office/powerpoint/2010/main" val="3450944465"/>
              </p:ext>
            </p:extLst>
          </p:nvPr>
        </p:nvGraphicFramePr>
        <p:xfrm>
          <a:off x="742950" y="1238997"/>
          <a:ext cx="7591424" cy="5238385"/>
        </p:xfrm>
        <a:graphic>
          <a:graphicData uri="http://schemas.openxmlformats.org/drawingml/2006/table">
            <a:tbl>
              <a:tblPr firstRow="1" firstCol="1" bandRow="1">
                <a:tableStyleId>{5C22544A-7EE6-4342-B048-85BDC9FD1C3A}</a:tableStyleId>
              </a:tblPr>
              <a:tblGrid>
                <a:gridCol w="666923">
                  <a:extLst>
                    <a:ext uri="{9D8B030D-6E8A-4147-A177-3AD203B41FA5}">
                      <a16:colId xmlns:a16="http://schemas.microsoft.com/office/drawing/2014/main" val="1819552999"/>
                    </a:ext>
                  </a:extLst>
                </a:gridCol>
                <a:gridCol w="2159421">
                  <a:extLst>
                    <a:ext uri="{9D8B030D-6E8A-4147-A177-3AD203B41FA5}">
                      <a16:colId xmlns:a16="http://schemas.microsoft.com/office/drawing/2014/main" val="288226953"/>
                    </a:ext>
                  </a:extLst>
                </a:gridCol>
                <a:gridCol w="2500511">
                  <a:extLst>
                    <a:ext uri="{9D8B030D-6E8A-4147-A177-3AD203B41FA5}">
                      <a16:colId xmlns:a16="http://schemas.microsoft.com/office/drawing/2014/main" val="1614378499"/>
                    </a:ext>
                  </a:extLst>
                </a:gridCol>
                <a:gridCol w="2264569">
                  <a:extLst>
                    <a:ext uri="{9D8B030D-6E8A-4147-A177-3AD203B41FA5}">
                      <a16:colId xmlns:a16="http://schemas.microsoft.com/office/drawing/2014/main" val="929473243"/>
                    </a:ext>
                  </a:extLst>
                </a:gridCol>
              </a:tblGrid>
              <a:tr h="604025">
                <a:tc>
                  <a:txBody>
                    <a:bodyPr/>
                    <a:lstStyle/>
                    <a:p>
                      <a:pPr>
                        <a:spcAft>
                          <a:spcPts val="0"/>
                        </a:spcAft>
                      </a:pPr>
                      <a:r>
                        <a:rPr lang="en-GB" sz="1050" dirty="0">
                          <a:effectLst/>
                          <a:latin typeface="Arial" panose="020B0604020202020204" pitchFamily="34" charset="0"/>
                          <a:cs typeface="Arial" panose="020B0604020202020204" pitchFamily="34" charset="0"/>
                        </a:rPr>
                        <a:t>Band</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gn="ctr"/>
                      <a:r>
                        <a:rPr lang="en-GB" sz="1050" b="1" kern="1200" dirty="0">
                          <a:solidFill>
                            <a:schemeClr val="lt1"/>
                          </a:solidFill>
                          <a:effectLst/>
                          <a:highlight>
                            <a:srgbClr val="00FF00"/>
                          </a:highlight>
                          <a:latin typeface="Arial" panose="020B0604020202020204" pitchFamily="34" charset="0"/>
                          <a:ea typeface="+mn-ea"/>
                          <a:cs typeface="Arial" panose="020B0604020202020204" pitchFamily="34" charset="0"/>
                        </a:rPr>
                        <a:t>AO1</a:t>
                      </a:r>
                    </a:p>
                    <a:p>
                      <a:pPr algn="ctr"/>
                      <a:r>
                        <a:rPr lang="en-GB" sz="1050" b="1" i="1" kern="1200" dirty="0">
                          <a:solidFill>
                            <a:schemeClr val="lt1"/>
                          </a:solidFill>
                          <a:effectLst/>
                          <a:highlight>
                            <a:srgbClr val="00FF00"/>
                          </a:highlight>
                          <a:latin typeface="Arial" panose="020B0604020202020204" pitchFamily="34" charset="0"/>
                          <a:ea typeface="+mn-ea"/>
                          <a:cs typeface="Arial" panose="020B0604020202020204" pitchFamily="34" charset="0"/>
                        </a:rPr>
                        <a:t>Accurate and relevant  knowledge and understanding</a:t>
                      </a:r>
                      <a:endParaRPr lang="en-GB" sz="1050" dirty="0">
                        <a:solidFill>
                          <a:schemeClr val="bg1"/>
                        </a:solidFill>
                        <a:effectLst/>
                        <a:highlight>
                          <a:srgbClr val="00FF00"/>
                        </a:highligh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solidFill>
                      <a:schemeClr val="bg1"/>
                    </a:solidFill>
                  </a:tcPr>
                </a:tc>
                <a:tc>
                  <a:txBody>
                    <a:bodyPr/>
                    <a:lstStyle/>
                    <a:p>
                      <a:pPr algn="ctr"/>
                      <a:r>
                        <a:rPr lang="en-GB" sz="1050" b="1" kern="1200" dirty="0">
                          <a:solidFill>
                            <a:schemeClr val="lt1"/>
                          </a:solidFill>
                          <a:effectLst/>
                          <a:highlight>
                            <a:srgbClr val="0000FF"/>
                          </a:highlight>
                          <a:latin typeface="Arial" panose="020B0604020202020204" pitchFamily="34" charset="0"/>
                          <a:ea typeface="+mn-ea"/>
                          <a:cs typeface="Arial" panose="020B0604020202020204" pitchFamily="34" charset="0"/>
                        </a:rPr>
                        <a:t>AO2</a:t>
                      </a:r>
                    </a:p>
                    <a:p>
                      <a:pPr algn="ctr"/>
                      <a:r>
                        <a:rPr lang="en-GB" sz="1050" b="1" i="1" kern="1200" dirty="0">
                          <a:solidFill>
                            <a:schemeClr val="lt1"/>
                          </a:solidFill>
                          <a:effectLst/>
                          <a:highlight>
                            <a:srgbClr val="0000FF"/>
                          </a:highlight>
                          <a:latin typeface="Arial" panose="020B0604020202020204" pitchFamily="34" charset="0"/>
                          <a:ea typeface="+mn-ea"/>
                          <a:cs typeface="Arial" panose="020B0604020202020204" pitchFamily="34" charset="0"/>
                        </a:rPr>
                        <a:t>Explaining and applying knowledge to the question </a:t>
                      </a:r>
                      <a:endParaRPr lang="en-GB" sz="1050" dirty="0">
                        <a:solidFill>
                          <a:schemeClr val="bg1"/>
                        </a:solidFill>
                        <a:effectLst/>
                        <a:highlight>
                          <a:srgbClr val="0000FF"/>
                        </a:highlight>
                        <a:latin typeface="Arial" panose="020B0604020202020204" pitchFamily="34" charset="0"/>
                        <a:cs typeface="Arial" panose="020B0604020202020204" pitchFamily="34" charset="0"/>
                      </a:endParaRPr>
                    </a:p>
                  </a:txBody>
                  <a:tcPr marL="26863" marR="26863" marT="0" marB="0">
                    <a:solidFill>
                      <a:schemeClr val="bg1"/>
                    </a:solidFill>
                  </a:tcPr>
                </a:tc>
                <a:tc>
                  <a:txBody>
                    <a:bodyPr/>
                    <a:lstStyle/>
                    <a:p>
                      <a:pPr algn="ctr"/>
                      <a:r>
                        <a:rPr lang="en-GB" sz="1050" b="1" kern="1200" dirty="0">
                          <a:solidFill>
                            <a:schemeClr val="lt1"/>
                          </a:solidFill>
                          <a:effectLst/>
                          <a:highlight>
                            <a:srgbClr val="FF0000"/>
                          </a:highlight>
                          <a:latin typeface="Arial" panose="020B0604020202020204" pitchFamily="34" charset="0"/>
                          <a:ea typeface="+mn-ea"/>
                          <a:cs typeface="Arial" panose="020B0604020202020204" pitchFamily="34" charset="0"/>
                        </a:rPr>
                        <a:t>AO3</a:t>
                      </a:r>
                    </a:p>
                    <a:p>
                      <a:pPr algn="ctr"/>
                      <a:r>
                        <a:rPr lang="en-GB" sz="1050" b="1" i="1" kern="1200" dirty="0">
                          <a:solidFill>
                            <a:schemeClr val="lt1"/>
                          </a:solidFill>
                          <a:effectLst/>
                          <a:highlight>
                            <a:srgbClr val="FF0000"/>
                          </a:highlight>
                          <a:latin typeface="Arial" panose="020B0604020202020204" pitchFamily="34" charset="0"/>
                          <a:ea typeface="+mn-ea"/>
                          <a:cs typeface="Arial" panose="020B0604020202020204" pitchFamily="34" charset="0"/>
                        </a:rPr>
                        <a:t>Making judgements on the ideas and concepts</a:t>
                      </a:r>
                      <a:endParaRPr lang="en-GB" sz="1050" dirty="0">
                        <a:solidFill>
                          <a:schemeClr val="bg1"/>
                        </a:solidFill>
                        <a:effectLst/>
                        <a:highlight>
                          <a:srgbClr val="FF0000"/>
                        </a:highligh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solidFill>
                      <a:schemeClr val="bg1"/>
                    </a:solidFill>
                  </a:tcPr>
                </a:tc>
                <a:extLst>
                  <a:ext uri="{0D108BD9-81ED-4DB2-BD59-A6C34878D82A}">
                    <a16:rowId xmlns:a16="http://schemas.microsoft.com/office/drawing/2014/main" val="4005802923"/>
                  </a:ext>
                </a:extLst>
              </a:tr>
              <a:tr h="768096">
                <a:tc>
                  <a:txBody>
                    <a:bodyPr/>
                    <a:lstStyle/>
                    <a:p>
                      <a:pPr>
                        <a:spcAft>
                          <a:spcPts val="0"/>
                        </a:spcAft>
                      </a:pPr>
                      <a:r>
                        <a:rPr lang="en-GB" sz="1050" dirty="0">
                          <a:effectLst/>
                          <a:latin typeface="Arial" panose="020B0604020202020204" pitchFamily="34" charset="0"/>
                          <a:cs typeface="Arial" panose="020B0604020202020204" pitchFamily="34" charset="0"/>
                        </a:rPr>
                        <a:t>4</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show a </a:t>
                      </a:r>
                      <a:r>
                        <a:rPr lang="en-GB" sz="1050" dirty="0">
                          <a:effectLst/>
                          <a:highlight>
                            <a:srgbClr val="FFFF00"/>
                          </a:highlight>
                          <a:latin typeface="Arial" panose="020B0604020202020204" pitchFamily="34" charset="0"/>
                          <a:cs typeface="Arial" panose="020B0604020202020204" pitchFamily="34" charset="0"/>
                        </a:rPr>
                        <a:t>detailed</a:t>
                      </a:r>
                      <a:r>
                        <a:rPr lang="en-GB" sz="1050" dirty="0">
                          <a:effectLst/>
                          <a:latin typeface="Arial" panose="020B0604020202020204" pitchFamily="34" charset="0"/>
                          <a:cs typeface="Arial" panose="020B0604020202020204" pitchFamily="34" charset="0"/>
                        </a:rPr>
                        <a:t> knowledge and understanding of sociological theories and/or  concepts and/or evidence relevant to the question. </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explain the sociological theories/ concepts/evidence in </a:t>
                      </a:r>
                      <a:r>
                        <a:rPr lang="en-GB" sz="1050" dirty="0">
                          <a:effectLst/>
                          <a:highlight>
                            <a:srgbClr val="FFFF00"/>
                          </a:highlight>
                          <a:latin typeface="Arial" panose="020B0604020202020204" pitchFamily="34" charset="0"/>
                          <a:cs typeface="Arial" panose="020B0604020202020204" pitchFamily="34" charset="0"/>
                        </a:rPr>
                        <a:t>detail </a:t>
                      </a:r>
                      <a:r>
                        <a:rPr lang="en-GB" sz="1050" dirty="0">
                          <a:effectLst/>
                          <a:latin typeface="Arial" panose="020B0604020202020204" pitchFamily="34" charset="0"/>
                          <a:cs typeface="Arial" panose="020B0604020202020204" pitchFamily="34" charset="0"/>
                        </a:rPr>
                        <a:t>and these are clearly applied to the question</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will include well organised and logical arguments. Judgements and conclusions will show </a:t>
                      </a:r>
                      <a:r>
                        <a:rPr lang="en-GB" sz="1050" dirty="0">
                          <a:effectLst/>
                          <a:highlight>
                            <a:srgbClr val="FFFF00"/>
                          </a:highlight>
                          <a:latin typeface="Arial" panose="020B0604020202020204" pitchFamily="34" charset="0"/>
                          <a:cs typeface="Arial" panose="020B0604020202020204" pitchFamily="34" charset="0"/>
                        </a:rPr>
                        <a:t>detailed</a:t>
                      </a:r>
                      <a:r>
                        <a:rPr lang="en-GB" sz="1050" dirty="0">
                          <a:effectLst/>
                          <a:latin typeface="Arial" panose="020B0604020202020204" pitchFamily="34" charset="0"/>
                          <a:cs typeface="Arial" panose="020B0604020202020204" pitchFamily="34" charset="0"/>
                        </a:rPr>
                        <a:t> evaluation of the relevant theories/ concepts/evidence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extLst>
                  <a:ext uri="{0D108BD9-81ED-4DB2-BD59-A6C34878D82A}">
                    <a16:rowId xmlns:a16="http://schemas.microsoft.com/office/drawing/2014/main" val="2138277606"/>
                  </a:ext>
                </a:extLst>
              </a:tr>
              <a:tr h="768096">
                <a:tc>
                  <a:txBody>
                    <a:bodyPr/>
                    <a:lstStyle/>
                    <a:p>
                      <a:pPr>
                        <a:spcAft>
                          <a:spcPts val="0"/>
                        </a:spcAft>
                      </a:pPr>
                      <a:r>
                        <a:rPr lang="en-GB" sz="1050" dirty="0">
                          <a:effectLst/>
                          <a:latin typeface="Arial" panose="020B0604020202020204" pitchFamily="34" charset="0"/>
                          <a:cs typeface="Arial" panose="020B0604020202020204" pitchFamily="34" charset="0"/>
                        </a:rPr>
                        <a:t>3</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show </a:t>
                      </a:r>
                      <a:r>
                        <a:rPr lang="en-GB" sz="1050" dirty="0">
                          <a:effectLst/>
                          <a:highlight>
                            <a:srgbClr val="FFFF00"/>
                          </a:highlight>
                          <a:latin typeface="Arial" panose="020B0604020202020204" pitchFamily="34" charset="0"/>
                          <a:cs typeface="Arial" panose="020B0604020202020204" pitchFamily="34" charset="0"/>
                        </a:rPr>
                        <a:t>som</a:t>
                      </a:r>
                      <a:r>
                        <a:rPr lang="en-GB" sz="1050" dirty="0">
                          <a:effectLst/>
                          <a:latin typeface="Arial" panose="020B0604020202020204" pitchFamily="34" charset="0"/>
                          <a:cs typeface="Arial" panose="020B0604020202020204" pitchFamily="34" charset="0"/>
                        </a:rPr>
                        <a:t>e knowledge and understanding of sociological theories and/or  concepts and/or evidence relevant to the question. </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explain </a:t>
                      </a:r>
                      <a:r>
                        <a:rPr lang="en-GB" sz="1050" dirty="0">
                          <a:effectLst/>
                          <a:highlight>
                            <a:srgbClr val="FFFF00"/>
                          </a:highlight>
                          <a:latin typeface="Arial" panose="020B0604020202020204" pitchFamily="34" charset="0"/>
                          <a:cs typeface="Arial" panose="020B0604020202020204" pitchFamily="34" charset="0"/>
                        </a:rPr>
                        <a:t>some</a:t>
                      </a:r>
                      <a:r>
                        <a:rPr lang="en-GB" sz="1050" dirty="0">
                          <a:effectLst/>
                          <a:latin typeface="Arial" panose="020B0604020202020204" pitchFamily="34" charset="0"/>
                          <a:cs typeface="Arial" panose="020B0604020202020204" pitchFamily="34" charset="0"/>
                        </a:rPr>
                        <a:t> sociological theories/ concepts/evidence in detail and some are clearly applied to the question.</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will include </a:t>
                      </a:r>
                      <a:r>
                        <a:rPr lang="en-GB" sz="1050" dirty="0">
                          <a:effectLst/>
                          <a:highlight>
                            <a:srgbClr val="FFFF00"/>
                          </a:highlight>
                          <a:latin typeface="Arial" panose="020B0604020202020204" pitchFamily="34" charset="0"/>
                          <a:cs typeface="Arial" panose="020B0604020202020204" pitchFamily="34" charset="0"/>
                        </a:rPr>
                        <a:t>some</a:t>
                      </a:r>
                      <a:r>
                        <a:rPr lang="en-GB" sz="1050" dirty="0">
                          <a:effectLst/>
                          <a:latin typeface="Arial" panose="020B0604020202020204" pitchFamily="34" charset="0"/>
                          <a:cs typeface="Arial" panose="020B0604020202020204" pitchFamily="34" charset="0"/>
                        </a:rPr>
                        <a:t> well organised and logical arguments. Judgements and conclusions will show some evaluation of the relevant theories/ concepts/evidence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extLst>
                  <a:ext uri="{0D108BD9-81ED-4DB2-BD59-A6C34878D82A}">
                    <a16:rowId xmlns:a16="http://schemas.microsoft.com/office/drawing/2014/main" val="1563666120"/>
                  </a:ext>
                </a:extLst>
              </a:tr>
              <a:tr h="768096">
                <a:tc>
                  <a:txBody>
                    <a:bodyPr/>
                    <a:lstStyle/>
                    <a:p>
                      <a:pPr>
                        <a:spcAft>
                          <a:spcPts val="0"/>
                        </a:spcAft>
                      </a:pPr>
                      <a:r>
                        <a:rPr lang="en-GB" sz="1050" dirty="0">
                          <a:effectLst/>
                          <a:latin typeface="Arial" panose="020B0604020202020204" pitchFamily="34" charset="0"/>
                          <a:cs typeface="Arial" panose="020B0604020202020204" pitchFamily="34" charset="0"/>
                        </a:rPr>
                        <a:t>2</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show </a:t>
                      </a:r>
                      <a:r>
                        <a:rPr lang="en-GB" sz="1050" dirty="0">
                          <a:effectLst/>
                          <a:highlight>
                            <a:srgbClr val="FFFF00"/>
                          </a:highlight>
                          <a:latin typeface="Arial" panose="020B0604020202020204" pitchFamily="34" charset="0"/>
                          <a:cs typeface="Arial" panose="020B0604020202020204" pitchFamily="34" charset="0"/>
                        </a:rPr>
                        <a:t>basic</a:t>
                      </a:r>
                      <a:r>
                        <a:rPr lang="en-GB" sz="1050" dirty="0">
                          <a:effectLst/>
                          <a:latin typeface="Arial" panose="020B0604020202020204" pitchFamily="34" charset="0"/>
                          <a:cs typeface="Arial" panose="020B0604020202020204" pitchFamily="34" charset="0"/>
                        </a:rPr>
                        <a:t> knowledge and understanding of sociological theories and/or  concepts and/or evidence relevant to the question. </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will show a </a:t>
                      </a:r>
                      <a:r>
                        <a:rPr lang="en-GB" sz="1050" dirty="0">
                          <a:effectLst/>
                          <a:highlight>
                            <a:srgbClr val="FFFF00"/>
                          </a:highlight>
                          <a:latin typeface="Arial" panose="020B0604020202020204" pitchFamily="34" charset="0"/>
                          <a:cs typeface="Arial" panose="020B0604020202020204" pitchFamily="34" charset="0"/>
                        </a:rPr>
                        <a:t>basic </a:t>
                      </a:r>
                      <a:r>
                        <a:rPr lang="en-GB" sz="1050" dirty="0">
                          <a:effectLst/>
                          <a:latin typeface="Arial" panose="020B0604020202020204" pitchFamily="34" charset="0"/>
                          <a:cs typeface="Arial" panose="020B0604020202020204" pitchFamily="34" charset="0"/>
                        </a:rPr>
                        <a:t>ability to select and interpret appropriate sociological theories/concepts/ evidence  and apply it to the question.</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will include </a:t>
                      </a:r>
                      <a:r>
                        <a:rPr lang="en-GB" sz="1050" dirty="0">
                          <a:effectLst/>
                          <a:highlight>
                            <a:srgbClr val="FFFF00"/>
                          </a:highlight>
                          <a:latin typeface="Arial" panose="020B0604020202020204" pitchFamily="34" charset="0"/>
                          <a:cs typeface="Arial" panose="020B0604020202020204" pitchFamily="34" charset="0"/>
                        </a:rPr>
                        <a:t>basic</a:t>
                      </a:r>
                      <a:r>
                        <a:rPr lang="en-GB" sz="1050" dirty="0">
                          <a:effectLst/>
                          <a:latin typeface="Arial" panose="020B0604020202020204" pitchFamily="34" charset="0"/>
                          <a:cs typeface="Arial" panose="020B0604020202020204" pitchFamily="34" charset="0"/>
                        </a:rPr>
                        <a:t> arguments. Judgements and conclusions will show basic evaluation of the theories/concepts/ evidence.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extLst>
                  <a:ext uri="{0D108BD9-81ED-4DB2-BD59-A6C34878D82A}">
                    <a16:rowId xmlns:a16="http://schemas.microsoft.com/office/drawing/2014/main" val="1140006696"/>
                  </a:ext>
                </a:extLst>
              </a:tr>
              <a:tr h="768096">
                <a:tc>
                  <a:txBody>
                    <a:bodyPr/>
                    <a:lstStyle/>
                    <a:p>
                      <a:pPr>
                        <a:spcAft>
                          <a:spcPts val="0"/>
                        </a:spcAft>
                      </a:pPr>
                      <a:r>
                        <a:rPr lang="en-GB" sz="1050" dirty="0">
                          <a:effectLst/>
                          <a:latin typeface="Arial" panose="020B0604020202020204" pitchFamily="34" charset="0"/>
                          <a:cs typeface="Arial" panose="020B0604020202020204" pitchFamily="34" charset="0"/>
                        </a:rPr>
                        <a:t>1</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Answers will show </a:t>
                      </a:r>
                      <a:r>
                        <a:rPr lang="en-GB" sz="1050" dirty="0">
                          <a:effectLst/>
                          <a:highlight>
                            <a:srgbClr val="FFFF00"/>
                          </a:highlight>
                          <a:latin typeface="Arial" panose="020B0604020202020204" pitchFamily="34" charset="0"/>
                          <a:cs typeface="Arial" panose="020B0604020202020204" pitchFamily="34" charset="0"/>
                        </a:rPr>
                        <a:t>limited</a:t>
                      </a:r>
                      <a:r>
                        <a:rPr lang="en-GB" sz="1050" dirty="0">
                          <a:effectLst/>
                          <a:latin typeface="Arial" panose="020B0604020202020204" pitchFamily="34" charset="0"/>
                          <a:cs typeface="Arial" panose="020B0604020202020204" pitchFamily="34" charset="0"/>
                        </a:rPr>
                        <a:t> knowledge and understanding of sociological theories and/or  concepts and/or evidence relevant to the question. </a:t>
                      </a:r>
                    </a:p>
                    <a:p>
                      <a:pPr>
                        <a:spcAft>
                          <a:spcPts val="0"/>
                        </a:spcAft>
                      </a:pPr>
                      <a:r>
                        <a:rPr lang="en-GB" sz="1050" dirty="0">
                          <a:effectLst/>
                          <a:latin typeface="Arial" panose="020B0604020202020204" pitchFamily="34" charset="0"/>
                          <a:cs typeface="Arial" panose="020B0604020202020204" pitchFamily="34" charset="0"/>
                        </a:rPr>
                        <a:t> </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will show a </a:t>
                      </a:r>
                      <a:r>
                        <a:rPr lang="en-GB" sz="1050" dirty="0">
                          <a:effectLst/>
                          <a:highlight>
                            <a:srgbClr val="FFFF00"/>
                          </a:highlight>
                          <a:latin typeface="Arial" panose="020B0604020202020204" pitchFamily="34" charset="0"/>
                          <a:cs typeface="Arial" panose="020B0604020202020204" pitchFamily="34" charset="0"/>
                        </a:rPr>
                        <a:t>limited</a:t>
                      </a:r>
                      <a:r>
                        <a:rPr lang="en-GB" sz="1050" dirty="0">
                          <a:effectLst/>
                          <a:latin typeface="Arial" panose="020B0604020202020204" pitchFamily="34" charset="0"/>
                          <a:cs typeface="Arial" panose="020B0604020202020204" pitchFamily="34" charset="0"/>
                        </a:rPr>
                        <a:t> ability to select and interpret appropriate sociological theories/concepts/ evidence  and apply it to the question.</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spcAft>
                          <a:spcPts val="0"/>
                        </a:spcAft>
                      </a:pPr>
                      <a:r>
                        <a:rPr lang="en-GB" sz="1050" dirty="0">
                          <a:effectLst/>
                          <a:latin typeface="Arial" panose="020B0604020202020204" pitchFamily="34" charset="0"/>
                          <a:cs typeface="Arial" panose="020B0604020202020204" pitchFamily="34" charset="0"/>
                        </a:rPr>
                        <a:t>Answers demonstrate </a:t>
                      </a:r>
                      <a:r>
                        <a:rPr lang="en-GB" sz="1050" dirty="0">
                          <a:effectLst/>
                          <a:highlight>
                            <a:srgbClr val="FFFF00"/>
                          </a:highlight>
                          <a:latin typeface="Arial" panose="020B0604020202020204" pitchFamily="34" charset="0"/>
                          <a:cs typeface="Arial" panose="020B0604020202020204" pitchFamily="34" charset="0"/>
                        </a:rPr>
                        <a:t>limited</a:t>
                      </a:r>
                      <a:r>
                        <a:rPr lang="en-GB" sz="1050" dirty="0">
                          <a:effectLst/>
                          <a:latin typeface="Arial" panose="020B0604020202020204" pitchFamily="34" charset="0"/>
                          <a:cs typeface="Arial" panose="020B0604020202020204" pitchFamily="34" charset="0"/>
                        </a:rPr>
                        <a:t> argument. Judgements and conclusions offered will show limited evaluation of the  theories/concepts/ evidence.</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extLst>
                  <a:ext uri="{0D108BD9-81ED-4DB2-BD59-A6C34878D82A}">
                    <a16:rowId xmlns:a16="http://schemas.microsoft.com/office/drawing/2014/main" val="1618867270"/>
                  </a:ext>
                </a:extLst>
              </a:tr>
              <a:tr h="313820">
                <a:tc>
                  <a:txBody>
                    <a:bodyPr/>
                    <a:lstStyle/>
                    <a:p>
                      <a:pPr>
                        <a:spcAft>
                          <a:spcPts val="0"/>
                        </a:spcAft>
                      </a:pPr>
                      <a:r>
                        <a:rPr lang="en-GB" sz="1050" dirty="0">
                          <a:effectLst/>
                          <a:latin typeface="Arial" panose="020B0604020202020204" pitchFamily="34" charset="0"/>
                          <a:cs typeface="Arial" panose="020B0604020202020204" pitchFamily="34" charset="0"/>
                        </a:rPr>
                        <a:t>0</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nchor="ctr"/>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0 marks NRSP</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0 marks NRSP</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tc>
                  <a:txBody>
                    <a:bodyPr/>
                    <a:lstStyle/>
                    <a:p>
                      <a:pPr>
                        <a:lnSpc>
                          <a:spcPct val="115000"/>
                        </a:lnSpc>
                        <a:spcAft>
                          <a:spcPts val="0"/>
                        </a:spcAft>
                      </a:pPr>
                      <a:r>
                        <a:rPr lang="en-GB" sz="1050" dirty="0">
                          <a:effectLst/>
                          <a:latin typeface="Arial" panose="020B0604020202020204" pitchFamily="34" charset="0"/>
                          <a:cs typeface="Arial" panose="020B0604020202020204" pitchFamily="34" charset="0"/>
                        </a:rPr>
                        <a:t>0 marks NRSP</a:t>
                      </a:r>
                      <a:endParaRPr lang="en-GB" sz="1050" dirty="0">
                        <a:effectLst/>
                        <a:latin typeface="Arial" panose="020B0604020202020204" pitchFamily="34" charset="0"/>
                        <a:ea typeface="Times New Roman" panose="02020603050405020304" pitchFamily="18" charset="0"/>
                        <a:cs typeface="Arial" panose="020B0604020202020204" pitchFamily="34" charset="0"/>
                      </a:endParaRPr>
                    </a:p>
                  </a:txBody>
                  <a:tcPr marL="26863" marR="26863" marT="0" marB="0"/>
                </a:tc>
                <a:extLst>
                  <a:ext uri="{0D108BD9-81ED-4DB2-BD59-A6C34878D82A}">
                    <a16:rowId xmlns:a16="http://schemas.microsoft.com/office/drawing/2014/main" val="1487734932"/>
                  </a:ext>
                </a:extLst>
              </a:tr>
            </a:tbl>
          </a:graphicData>
        </a:graphic>
      </p:graphicFrame>
    </p:spTree>
    <p:extLst>
      <p:ext uri="{BB962C8B-B14F-4D97-AF65-F5344CB8AC3E}">
        <p14:creationId xmlns:p14="http://schemas.microsoft.com/office/powerpoint/2010/main" val="3669623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FA871E6-DAD5-E246-BCA8-55DB114787A9}"/>
              </a:ext>
            </a:extLst>
          </p:cNvPr>
          <p:cNvGraphicFramePr>
            <a:graphicFrameLocks noGrp="1"/>
          </p:cNvGraphicFramePr>
          <p:nvPr>
            <p:extLst>
              <p:ext uri="{D42A27DB-BD31-4B8C-83A1-F6EECF244321}">
                <p14:modId xmlns:p14="http://schemas.microsoft.com/office/powerpoint/2010/main" val="2094491288"/>
              </p:ext>
            </p:extLst>
          </p:nvPr>
        </p:nvGraphicFramePr>
        <p:xfrm>
          <a:off x="1630279" y="2174708"/>
          <a:ext cx="5912051" cy="3750458"/>
        </p:xfrm>
        <a:graphic>
          <a:graphicData uri="http://schemas.openxmlformats.org/drawingml/2006/table">
            <a:tbl>
              <a:tblPr firstRow="1" firstCol="1" lastRow="1" lastCol="1" bandRow="1" bandCol="1">
                <a:tableStyleId>{5C22544A-7EE6-4342-B048-85BDC9FD1C3A}</a:tableStyleId>
              </a:tblPr>
              <a:tblGrid>
                <a:gridCol w="376222">
                  <a:extLst>
                    <a:ext uri="{9D8B030D-6E8A-4147-A177-3AD203B41FA5}">
                      <a16:colId xmlns:a16="http://schemas.microsoft.com/office/drawing/2014/main" val="984236357"/>
                    </a:ext>
                  </a:extLst>
                </a:gridCol>
                <a:gridCol w="1842597">
                  <a:extLst>
                    <a:ext uri="{9D8B030D-6E8A-4147-A177-3AD203B41FA5}">
                      <a16:colId xmlns:a16="http://schemas.microsoft.com/office/drawing/2014/main" val="2818377848"/>
                    </a:ext>
                  </a:extLst>
                </a:gridCol>
                <a:gridCol w="1982756">
                  <a:extLst>
                    <a:ext uri="{9D8B030D-6E8A-4147-A177-3AD203B41FA5}">
                      <a16:colId xmlns:a16="http://schemas.microsoft.com/office/drawing/2014/main" val="4127252098"/>
                    </a:ext>
                  </a:extLst>
                </a:gridCol>
                <a:gridCol w="1710476">
                  <a:extLst>
                    <a:ext uri="{9D8B030D-6E8A-4147-A177-3AD203B41FA5}">
                      <a16:colId xmlns:a16="http://schemas.microsoft.com/office/drawing/2014/main" val="2737352654"/>
                    </a:ext>
                  </a:extLst>
                </a:gridCol>
              </a:tblGrid>
              <a:tr h="623316">
                <a:tc>
                  <a:txBody>
                    <a:bodyPr/>
                    <a:lstStyle/>
                    <a:p>
                      <a:pPr>
                        <a:lnSpc>
                          <a:spcPct val="115000"/>
                        </a:lnSpc>
                        <a:spcAft>
                          <a:spcPts val="0"/>
                        </a:spcAft>
                      </a:pPr>
                      <a:r>
                        <a:rPr lang="en-GB" sz="800" dirty="0">
                          <a:effectLst/>
                          <a:latin typeface="Arial" panose="020B0604020202020204" pitchFamily="34" charset="0"/>
                          <a:cs typeface="Arial" panose="020B0604020202020204" pitchFamily="34" charset="0"/>
                        </a:rPr>
                        <a:t>Band</a:t>
                      </a:r>
                      <a:endParaRPr lang="en-GB" sz="8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gn="ctr">
                        <a:lnSpc>
                          <a:spcPct val="115000"/>
                        </a:lnSpc>
                        <a:spcAft>
                          <a:spcPts val="0"/>
                        </a:spcAft>
                      </a:pPr>
                      <a:r>
                        <a:rPr lang="en-GB" sz="800" dirty="0">
                          <a:effectLst/>
                          <a:highlight>
                            <a:srgbClr val="00FF00"/>
                          </a:highlight>
                          <a:latin typeface="Arial" panose="020B0604020202020204" pitchFamily="34" charset="0"/>
                          <a:cs typeface="Arial" panose="020B0604020202020204" pitchFamily="34" charset="0"/>
                        </a:rPr>
                        <a:t>AO1</a:t>
                      </a:r>
                      <a:endParaRPr lang="en-GB" sz="800" dirty="0">
                        <a:effectLst/>
                        <a:latin typeface="Arial" panose="020B0604020202020204" pitchFamily="34" charset="0"/>
                        <a:cs typeface="Arial" panose="020B0604020202020204" pitchFamily="34" charset="0"/>
                      </a:endParaRPr>
                    </a:p>
                    <a:p>
                      <a:pPr algn="ct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Accurate and relevant  knowledge and understanding of theories/ideas/concepts</a:t>
                      </a:r>
                      <a:endParaRPr lang="en-GB" sz="1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solidFill>
                      <a:srgbClr val="00B050"/>
                    </a:solidFill>
                  </a:tcPr>
                </a:tc>
                <a:tc>
                  <a:txBody>
                    <a:bodyPr/>
                    <a:lstStyle/>
                    <a:p>
                      <a:pPr algn="ctr">
                        <a:lnSpc>
                          <a:spcPct val="115000"/>
                        </a:lnSpc>
                        <a:spcAft>
                          <a:spcPts val="0"/>
                        </a:spcAft>
                      </a:pPr>
                      <a:r>
                        <a:rPr lang="en-GB" sz="800" dirty="0">
                          <a:effectLst/>
                          <a:highlight>
                            <a:srgbClr val="0000FF"/>
                          </a:highlight>
                          <a:latin typeface="Arial" panose="020B0604020202020204" pitchFamily="34" charset="0"/>
                          <a:cs typeface="Arial" panose="020B0604020202020204" pitchFamily="34" charset="0"/>
                        </a:rPr>
                        <a:t>AO2</a:t>
                      </a:r>
                      <a:endParaRPr lang="en-GB" sz="800" dirty="0">
                        <a:effectLst/>
                        <a:latin typeface="Arial" panose="020B0604020202020204" pitchFamily="34" charset="0"/>
                        <a:cs typeface="Arial" panose="020B0604020202020204" pitchFamily="34" charset="0"/>
                      </a:endParaRPr>
                    </a:p>
                    <a:p>
                      <a:pPr algn="ct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Explaining and applying knowledge to the question, using evidence &amp; examples </a:t>
                      </a:r>
                      <a:endParaRPr lang="en-GB" sz="1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solidFill>
                      <a:schemeClr val="tx2">
                        <a:lumMod val="60000"/>
                        <a:lumOff val="40000"/>
                      </a:schemeClr>
                    </a:solidFill>
                  </a:tcPr>
                </a:tc>
                <a:tc>
                  <a:txBody>
                    <a:bodyPr/>
                    <a:lstStyle/>
                    <a:p>
                      <a:pPr algn="ctr">
                        <a:lnSpc>
                          <a:spcPct val="115000"/>
                        </a:lnSpc>
                        <a:spcAft>
                          <a:spcPts val="0"/>
                        </a:spcAft>
                      </a:pPr>
                      <a:r>
                        <a:rPr lang="en-GB" sz="800" dirty="0">
                          <a:effectLst/>
                          <a:highlight>
                            <a:srgbClr val="FF0000"/>
                          </a:highlight>
                          <a:latin typeface="Arial" panose="020B0604020202020204" pitchFamily="34" charset="0"/>
                          <a:cs typeface="Arial" panose="020B0604020202020204" pitchFamily="34" charset="0"/>
                        </a:rPr>
                        <a:t>AO3</a:t>
                      </a:r>
                      <a:endParaRPr lang="en-GB" sz="800" dirty="0">
                        <a:effectLst/>
                        <a:latin typeface="Arial" panose="020B0604020202020204" pitchFamily="34" charset="0"/>
                        <a:cs typeface="Arial" panose="020B0604020202020204" pitchFamily="34" charset="0"/>
                      </a:endParaRPr>
                    </a:p>
                    <a:p>
                      <a:pPr algn="ct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Making judgements on the theories, ideas and concepts</a:t>
                      </a:r>
                      <a:endParaRPr lang="en-GB" sz="1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FF0000"/>
                    </a:solidFill>
                  </a:tcPr>
                </a:tc>
                <a:extLst>
                  <a:ext uri="{0D108BD9-81ED-4DB2-BD59-A6C34878D82A}">
                    <a16:rowId xmlns:a16="http://schemas.microsoft.com/office/drawing/2014/main" val="2374340746"/>
                  </a:ext>
                </a:extLst>
              </a:tr>
              <a:tr h="1434920">
                <a:tc>
                  <a:txBody>
                    <a:bodyPr/>
                    <a:lstStyle/>
                    <a:p>
                      <a:pPr algn="ctr">
                        <a:lnSpc>
                          <a:spcPct val="115000"/>
                        </a:lnSpc>
                        <a:spcAft>
                          <a:spcPts val="0"/>
                        </a:spcAft>
                      </a:pPr>
                      <a:r>
                        <a:rPr lang="en-GB" sz="800">
                          <a:effectLst/>
                          <a:latin typeface="Arial" panose="020B0604020202020204" pitchFamily="34" charset="0"/>
                          <a:cs typeface="Arial" panose="020B0604020202020204" pitchFamily="34" charset="0"/>
                        </a:rPr>
                        <a:t>4</a:t>
                      </a:r>
                      <a:endParaRPr lang="en-GB" sz="8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nSpc>
                          <a:spcPct val="115000"/>
                        </a:lnSpc>
                        <a:spcAft>
                          <a:spcPts val="0"/>
                        </a:spcAft>
                      </a:pPr>
                      <a:r>
                        <a:rPr lang="en-GB" sz="1000" b="0" dirty="0">
                          <a:effectLst/>
                          <a:latin typeface="Arial" panose="020B0604020202020204" pitchFamily="34" charset="0"/>
                          <a:cs typeface="Arial" panose="020B0604020202020204" pitchFamily="34" charset="0"/>
                        </a:rPr>
                        <a:t>9-11 marks</a:t>
                      </a:r>
                    </a:p>
                    <a:p>
                      <a:pPr>
                        <a:lnSpc>
                          <a:spcPct val="115000"/>
                        </a:lnSpc>
                        <a:spcAft>
                          <a:spcPts val="0"/>
                        </a:spcAft>
                      </a:pPr>
                      <a:r>
                        <a:rPr lang="en-GB" sz="1000" b="0" dirty="0">
                          <a:effectLst/>
                          <a:latin typeface="Arial" panose="020B0604020202020204" pitchFamily="34" charset="0"/>
                          <a:cs typeface="Arial" panose="020B0604020202020204" pitchFamily="34" charset="0"/>
                        </a:rPr>
                        <a:t>Answers will show a </a:t>
                      </a:r>
                      <a:r>
                        <a:rPr lang="en-GB" sz="1000" b="0" u="sng" dirty="0">
                          <a:effectLst/>
                          <a:latin typeface="Arial" panose="020B0604020202020204" pitchFamily="34" charset="0"/>
                          <a:cs typeface="Arial" panose="020B0604020202020204" pitchFamily="34" charset="0"/>
                        </a:rPr>
                        <a:t>detailed</a:t>
                      </a:r>
                      <a:r>
                        <a:rPr lang="en-GB" sz="1000" b="0" dirty="0">
                          <a:effectLst/>
                          <a:latin typeface="Arial" panose="020B0604020202020204" pitchFamily="34" charset="0"/>
                          <a:cs typeface="Arial" panose="020B0604020202020204" pitchFamily="34" charset="0"/>
                        </a:rPr>
                        <a:t> knowledge and understanding of sociological theories and/or  concepts and/or evidence relevant to the question. </a:t>
                      </a:r>
                    </a:p>
                    <a:p>
                      <a:pPr>
                        <a:lnSpc>
                          <a:spcPct val="115000"/>
                        </a:lnSpc>
                        <a:spcAft>
                          <a:spcPts val="0"/>
                        </a:spcAft>
                      </a:pPr>
                      <a:r>
                        <a:rPr lang="en-GB" sz="800" b="1" dirty="0">
                          <a:effectLst/>
                          <a:latin typeface="Arial" panose="020B0604020202020204" pitchFamily="34" charset="0"/>
                          <a:cs typeface="Arial" panose="020B0604020202020204" pitchFamily="34" charset="0"/>
                        </a:rPr>
                        <a:t> </a:t>
                      </a:r>
                      <a:endParaRPr lang="en-GB" sz="800" b="1"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b="0" dirty="0">
                          <a:effectLst/>
                          <a:latin typeface="Arial" panose="020B0604020202020204" pitchFamily="34" charset="0"/>
                          <a:cs typeface="Arial" panose="020B0604020202020204" pitchFamily="34" charset="0"/>
                        </a:rPr>
                        <a:t>9-11 marks</a:t>
                      </a:r>
                    </a:p>
                    <a:p>
                      <a:pPr>
                        <a:lnSpc>
                          <a:spcPct val="115000"/>
                        </a:lnSpc>
                        <a:spcAft>
                          <a:spcPts val="0"/>
                        </a:spcAft>
                      </a:pPr>
                      <a:r>
                        <a:rPr lang="en-GB" sz="1000" b="0" dirty="0">
                          <a:effectLst/>
                          <a:latin typeface="Arial" panose="020B0604020202020204" pitchFamily="34" charset="0"/>
                          <a:cs typeface="Arial" panose="020B0604020202020204" pitchFamily="34" charset="0"/>
                        </a:rPr>
                        <a:t>Answers will have </a:t>
                      </a:r>
                      <a:r>
                        <a:rPr lang="en-GB" sz="1000" b="0" u="sng" dirty="0">
                          <a:effectLst/>
                          <a:latin typeface="Arial" panose="020B0604020202020204" pitchFamily="34" charset="0"/>
                          <a:cs typeface="Arial" panose="020B0604020202020204" pitchFamily="34" charset="0"/>
                        </a:rPr>
                        <a:t>detailed</a:t>
                      </a:r>
                      <a:r>
                        <a:rPr lang="en-GB" sz="1000" b="0" dirty="0">
                          <a:effectLst/>
                          <a:latin typeface="Arial" panose="020B0604020202020204" pitchFamily="34" charset="0"/>
                          <a:cs typeface="Arial" panose="020B0604020202020204" pitchFamily="34" charset="0"/>
                        </a:rPr>
                        <a:t> explanations of  the sociological theories/ concepts/evidence in detail and these are clearly applied to the question</a:t>
                      </a:r>
                    </a:p>
                    <a:p>
                      <a:pPr>
                        <a:lnSpc>
                          <a:spcPct val="115000"/>
                        </a:lnSpc>
                        <a:spcAft>
                          <a:spcPts val="0"/>
                        </a:spcAft>
                      </a:pPr>
                      <a:r>
                        <a:rPr lang="en-GB" sz="800" b="1" dirty="0">
                          <a:effectLst/>
                          <a:latin typeface="Arial" panose="020B0604020202020204" pitchFamily="34" charset="0"/>
                          <a:cs typeface="Arial" panose="020B0604020202020204" pitchFamily="34" charset="0"/>
                        </a:rPr>
                        <a:t> </a:t>
                      </a:r>
                      <a:endParaRPr lang="en-GB" sz="800" b="1"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15-18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include well organised and logical arguments. Judgements and conclusions will show </a:t>
                      </a:r>
                      <a:r>
                        <a:rPr lang="en-GB" sz="1000" b="0" u="sng" dirty="0">
                          <a:solidFill>
                            <a:schemeClr val="tx1"/>
                          </a:solidFill>
                          <a:effectLst/>
                          <a:latin typeface="Arial" panose="020B0604020202020204" pitchFamily="34" charset="0"/>
                          <a:cs typeface="Arial" panose="020B0604020202020204" pitchFamily="34" charset="0"/>
                        </a:rPr>
                        <a:t>detailed</a:t>
                      </a:r>
                      <a:r>
                        <a:rPr lang="en-GB" sz="1000" b="0" dirty="0">
                          <a:solidFill>
                            <a:schemeClr val="tx1"/>
                          </a:solidFill>
                          <a:effectLst/>
                          <a:latin typeface="Arial" panose="020B0604020202020204" pitchFamily="34" charset="0"/>
                          <a:cs typeface="Arial" panose="020B0604020202020204" pitchFamily="34" charset="0"/>
                        </a:rPr>
                        <a:t> evaluation of the relevant theories/ concepts/evidence .</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835381865"/>
                  </a:ext>
                </a:extLst>
              </a:tr>
              <a:tr h="1434920">
                <a:tc>
                  <a:txBody>
                    <a:bodyPr/>
                    <a:lstStyle/>
                    <a:p>
                      <a:pPr algn="ctr">
                        <a:lnSpc>
                          <a:spcPct val="115000"/>
                        </a:lnSpc>
                        <a:spcAft>
                          <a:spcPts val="0"/>
                        </a:spcAft>
                      </a:pPr>
                      <a:r>
                        <a:rPr lang="en-GB" sz="800">
                          <a:effectLst/>
                          <a:latin typeface="Arial" panose="020B0604020202020204" pitchFamily="34" charset="0"/>
                          <a:cs typeface="Arial" panose="020B0604020202020204" pitchFamily="34" charset="0"/>
                        </a:rPr>
                        <a:t>3</a:t>
                      </a:r>
                      <a:endParaRPr lang="en-GB" sz="8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6-8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show </a:t>
                      </a:r>
                      <a:r>
                        <a:rPr lang="en-GB" sz="1000" b="0" u="sng" dirty="0">
                          <a:solidFill>
                            <a:schemeClr val="tx1"/>
                          </a:solidFill>
                          <a:effectLst/>
                          <a:latin typeface="Arial" panose="020B0604020202020204" pitchFamily="34" charset="0"/>
                          <a:cs typeface="Arial" panose="020B0604020202020204" pitchFamily="34" charset="0"/>
                        </a:rPr>
                        <a:t>some</a:t>
                      </a:r>
                      <a:r>
                        <a:rPr lang="en-GB" sz="1000" b="0" dirty="0">
                          <a:solidFill>
                            <a:schemeClr val="tx1"/>
                          </a:solidFill>
                          <a:effectLst/>
                          <a:latin typeface="Arial" panose="020B0604020202020204" pitchFamily="34" charset="0"/>
                          <a:cs typeface="Arial" panose="020B0604020202020204" pitchFamily="34" charset="0"/>
                        </a:rPr>
                        <a:t> knowledge and understanding of sociological theories and/or  concepts and/or evidence relevant to the question. </a:t>
                      </a:r>
                    </a:p>
                    <a:p>
                      <a:pPr>
                        <a:lnSpc>
                          <a:spcPct val="115000"/>
                        </a:lnSpc>
                        <a:spcAft>
                          <a:spcPts val="0"/>
                        </a:spcAft>
                      </a:pPr>
                      <a:r>
                        <a:rPr lang="en-GB"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6-8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explain </a:t>
                      </a:r>
                      <a:r>
                        <a:rPr lang="en-GB" sz="1000" b="0" u="sng" dirty="0">
                          <a:solidFill>
                            <a:schemeClr val="tx1"/>
                          </a:solidFill>
                          <a:effectLst/>
                          <a:latin typeface="Arial" panose="020B0604020202020204" pitchFamily="34" charset="0"/>
                          <a:cs typeface="Arial" panose="020B0604020202020204" pitchFamily="34" charset="0"/>
                        </a:rPr>
                        <a:t>some</a:t>
                      </a:r>
                      <a:r>
                        <a:rPr lang="en-GB" sz="1000" b="0" dirty="0">
                          <a:solidFill>
                            <a:schemeClr val="tx1"/>
                          </a:solidFill>
                          <a:effectLst/>
                          <a:latin typeface="Arial" panose="020B0604020202020204" pitchFamily="34" charset="0"/>
                          <a:cs typeface="Arial" panose="020B0604020202020204" pitchFamily="34" charset="0"/>
                        </a:rPr>
                        <a:t> sociological theories/ concepts/evidence in detail and some are clearly applied to the question.</a:t>
                      </a:r>
                    </a:p>
                    <a:p>
                      <a:pPr>
                        <a:lnSpc>
                          <a:spcPct val="115000"/>
                        </a:lnSpc>
                        <a:spcAft>
                          <a:spcPts val="0"/>
                        </a:spcAft>
                      </a:pPr>
                      <a:r>
                        <a:rPr lang="en-GB"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10-14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include </a:t>
                      </a:r>
                      <a:r>
                        <a:rPr lang="en-GB" sz="1000" b="0" u="sng" dirty="0">
                          <a:solidFill>
                            <a:schemeClr val="tx1"/>
                          </a:solidFill>
                          <a:effectLst/>
                          <a:latin typeface="Arial" panose="020B0604020202020204" pitchFamily="34" charset="0"/>
                          <a:cs typeface="Arial" panose="020B0604020202020204" pitchFamily="34" charset="0"/>
                        </a:rPr>
                        <a:t>some </a:t>
                      </a:r>
                      <a:r>
                        <a:rPr lang="en-GB" sz="1000" b="0" dirty="0">
                          <a:solidFill>
                            <a:schemeClr val="tx1"/>
                          </a:solidFill>
                          <a:effectLst/>
                          <a:latin typeface="Arial" panose="020B0604020202020204" pitchFamily="34" charset="0"/>
                          <a:cs typeface="Arial" panose="020B0604020202020204" pitchFamily="34" charset="0"/>
                        </a:rPr>
                        <a:t>well organised and logical arguments. Judgements and conclusions will show some evaluation of the relevant theories/ concepts/evidence .</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369093896"/>
                  </a:ext>
                </a:extLst>
              </a:tr>
            </a:tbl>
          </a:graphicData>
        </a:graphic>
      </p:graphicFrame>
      <p:sp>
        <p:nvSpPr>
          <p:cNvPr id="4" name="TextBox 3">
            <a:extLst>
              <a:ext uri="{FF2B5EF4-FFF2-40B4-BE49-F238E27FC236}">
                <a16:creationId xmlns:a16="http://schemas.microsoft.com/office/drawing/2014/main" id="{CD6C12F7-8701-2746-9C43-2CB2838C537E}"/>
              </a:ext>
            </a:extLst>
          </p:cNvPr>
          <p:cNvSpPr txBox="1"/>
          <p:nvPr/>
        </p:nvSpPr>
        <p:spPr>
          <a:xfrm>
            <a:off x="1657351" y="1876926"/>
            <a:ext cx="4340392" cy="300082"/>
          </a:xfrm>
          <a:prstGeom prst="rect">
            <a:avLst/>
          </a:prstGeom>
          <a:noFill/>
        </p:spPr>
        <p:txBody>
          <a:bodyPr wrap="square" rtlCol="0">
            <a:spAutoFit/>
          </a:bodyPr>
          <a:lstStyle/>
          <a:p>
            <a:r>
              <a:rPr lang="en-US" sz="1350" dirty="0">
                <a:latin typeface="Arial" panose="020B0604020202020204" pitchFamily="34" charset="0"/>
                <a:cs typeface="Arial" panose="020B0604020202020204" pitchFamily="34" charset="0"/>
              </a:rPr>
              <a:t>Mark bands for essays in Unit 4</a:t>
            </a:r>
          </a:p>
        </p:txBody>
      </p:sp>
      <p:sp>
        <p:nvSpPr>
          <p:cNvPr id="2" name="TextBox 1">
            <a:extLst>
              <a:ext uri="{FF2B5EF4-FFF2-40B4-BE49-F238E27FC236}">
                <a16:creationId xmlns:a16="http://schemas.microsoft.com/office/drawing/2014/main" id="{23C28BE8-2E5B-3447-B8F6-0F29D6F181B7}"/>
              </a:ext>
            </a:extLst>
          </p:cNvPr>
          <p:cNvSpPr txBox="1"/>
          <p:nvPr/>
        </p:nvSpPr>
        <p:spPr>
          <a:xfrm>
            <a:off x="2548168" y="344995"/>
            <a:ext cx="4076272" cy="553998"/>
          </a:xfrm>
          <a:prstGeom prst="rect">
            <a:avLst/>
          </a:prstGeom>
          <a:noFill/>
        </p:spPr>
        <p:txBody>
          <a:bodyPr wrap="square" rtlCol="0">
            <a:spAutoFit/>
          </a:bodyPr>
          <a:lstStyle/>
          <a:p>
            <a:r>
              <a:rPr lang="en-US" sz="3000" dirty="0">
                <a:solidFill>
                  <a:schemeClr val="bg1"/>
                </a:solidFill>
                <a:latin typeface="Arial" panose="020B0604020202020204" pitchFamily="34" charset="0"/>
                <a:cs typeface="Arial" panose="020B0604020202020204" pitchFamily="34" charset="0"/>
              </a:rPr>
              <a:t>Bands and descriptors</a:t>
            </a:r>
          </a:p>
        </p:txBody>
      </p:sp>
    </p:spTree>
    <p:extLst>
      <p:ext uri="{BB962C8B-B14F-4D97-AF65-F5344CB8AC3E}">
        <p14:creationId xmlns:p14="http://schemas.microsoft.com/office/powerpoint/2010/main" val="1688025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4542E38-99FD-204D-8624-6A7ECB5CB87A}"/>
              </a:ext>
            </a:extLst>
          </p:cNvPr>
          <p:cNvGraphicFramePr>
            <a:graphicFrameLocks noGrp="1"/>
          </p:cNvGraphicFramePr>
          <p:nvPr>
            <p:extLst>
              <p:ext uri="{D42A27DB-BD31-4B8C-83A1-F6EECF244321}">
                <p14:modId xmlns:p14="http://schemas.microsoft.com/office/powerpoint/2010/main" val="606023539"/>
              </p:ext>
            </p:extLst>
          </p:nvPr>
        </p:nvGraphicFramePr>
        <p:xfrm>
          <a:off x="1431758" y="1876927"/>
          <a:ext cx="6190247" cy="3798972"/>
        </p:xfrm>
        <a:graphic>
          <a:graphicData uri="http://schemas.openxmlformats.org/drawingml/2006/table">
            <a:tbl>
              <a:tblPr firstRow="1" firstCol="1" lastRow="1" lastCol="1" bandRow="1" bandCol="1">
                <a:tableStyleId>{5C22544A-7EE6-4342-B048-85BDC9FD1C3A}</a:tableStyleId>
              </a:tblPr>
              <a:tblGrid>
                <a:gridCol w="472785">
                  <a:extLst>
                    <a:ext uri="{9D8B030D-6E8A-4147-A177-3AD203B41FA5}">
                      <a16:colId xmlns:a16="http://schemas.microsoft.com/office/drawing/2014/main" val="552844222"/>
                    </a:ext>
                  </a:extLst>
                </a:gridCol>
                <a:gridCol w="1948781">
                  <a:extLst>
                    <a:ext uri="{9D8B030D-6E8A-4147-A177-3AD203B41FA5}">
                      <a16:colId xmlns:a16="http://schemas.microsoft.com/office/drawing/2014/main" val="1787149743"/>
                    </a:ext>
                  </a:extLst>
                </a:gridCol>
                <a:gridCol w="2023261">
                  <a:extLst>
                    <a:ext uri="{9D8B030D-6E8A-4147-A177-3AD203B41FA5}">
                      <a16:colId xmlns:a16="http://schemas.microsoft.com/office/drawing/2014/main" val="3175752623"/>
                    </a:ext>
                  </a:extLst>
                </a:gridCol>
                <a:gridCol w="1745420">
                  <a:extLst>
                    <a:ext uri="{9D8B030D-6E8A-4147-A177-3AD203B41FA5}">
                      <a16:colId xmlns:a16="http://schemas.microsoft.com/office/drawing/2014/main" val="2976691849"/>
                    </a:ext>
                  </a:extLst>
                </a:gridCol>
              </a:tblGrid>
              <a:tr h="1533455">
                <a:tc>
                  <a:txBody>
                    <a:bodyPr/>
                    <a:lstStyle/>
                    <a:p>
                      <a:pPr algn="ct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2</a:t>
                      </a:r>
                      <a:endParaRPr lang="en-GB" sz="1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3-5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show </a:t>
                      </a:r>
                      <a:r>
                        <a:rPr lang="en-GB" sz="1000" b="0" u="sng" dirty="0">
                          <a:solidFill>
                            <a:schemeClr val="tx1"/>
                          </a:solidFill>
                          <a:effectLst/>
                          <a:latin typeface="Arial" panose="020B0604020202020204" pitchFamily="34" charset="0"/>
                          <a:cs typeface="Arial" panose="020B0604020202020204" pitchFamily="34" charset="0"/>
                        </a:rPr>
                        <a:t>basic </a:t>
                      </a:r>
                      <a:r>
                        <a:rPr lang="en-GB" sz="1000" b="0" dirty="0">
                          <a:solidFill>
                            <a:schemeClr val="tx1"/>
                          </a:solidFill>
                          <a:effectLst/>
                          <a:latin typeface="Arial" panose="020B0604020202020204" pitchFamily="34" charset="0"/>
                          <a:cs typeface="Arial" panose="020B0604020202020204" pitchFamily="34" charset="0"/>
                        </a:rPr>
                        <a:t>knowledge and understanding of sociological theories and/or  concepts and/or evidence relevant to the question. </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3-5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show a </a:t>
                      </a:r>
                      <a:r>
                        <a:rPr lang="en-GB" sz="1000" b="0" u="sng" dirty="0">
                          <a:solidFill>
                            <a:schemeClr val="tx1"/>
                          </a:solidFill>
                          <a:effectLst/>
                          <a:latin typeface="Arial" panose="020B0604020202020204" pitchFamily="34" charset="0"/>
                          <a:cs typeface="Arial" panose="020B0604020202020204" pitchFamily="34" charset="0"/>
                        </a:rPr>
                        <a:t>basic a</a:t>
                      </a:r>
                      <a:r>
                        <a:rPr lang="en-GB" sz="1000" b="0" dirty="0">
                          <a:solidFill>
                            <a:schemeClr val="tx1"/>
                          </a:solidFill>
                          <a:effectLst/>
                          <a:latin typeface="Arial" panose="020B0604020202020204" pitchFamily="34" charset="0"/>
                          <a:cs typeface="Arial" panose="020B0604020202020204" pitchFamily="34" charset="0"/>
                        </a:rPr>
                        <a:t>bility to select and interpret appropriate sociological theories/concepts/ evidence  and apply it to the question.</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5-9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include </a:t>
                      </a:r>
                      <a:r>
                        <a:rPr lang="en-GB" sz="1000" b="0" u="sng" dirty="0">
                          <a:solidFill>
                            <a:schemeClr val="tx1"/>
                          </a:solidFill>
                          <a:effectLst/>
                          <a:latin typeface="Arial" panose="020B0604020202020204" pitchFamily="34" charset="0"/>
                          <a:cs typeface="Arial" panose="020B0604020202020204" pitchFamily="34" charset="0"/>
                        </a:rPr>
                        <a:t>basic </a:t>
                      </a:r>
                      <a:r>
                        <a:rPr lang="en-GB" sz="1000" b="0" dirty="0">
                          <a:solidFill>
                            <a:schemeClr val="tx1"/>
                          </a:solidFill>
                          <a:effectLst/>
                          <a:latin typeface="Arial" panose="020B0604020202020204" pitchFamily="34" charset="0"/>
                          <a:cs typeface="Arial" panose="020B0604020202020204" pitchFamily="34" charset="0"/>
                        </a:rPr>
                        <a:t>arguments. Judgements and conclusions will show basic evaluation of the theories/concepts/ evidence. </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954716755"/>
                  </a:ext>
                </a:extLst>
              </a:tr>
              <a:tr h="1754559">
                <a:tc>
                  <a:txBody>
                    <a:bodyPr/>
                    <a:lstStyle/>
                    <a:p>
                      <a:pPr algn="ct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1</a:t>
                      </a:r>
                      <a:endParaRPr lang="en-GB" sz="10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nSpc>
                          <a:spcPct val="115000"/>
                        </a:lnSpc>
                        <a:spcAft>
                          <a:spcPts val="0"/>
                        </a:spcAft>
                      </a:pPr>
                      <a:r>
                        <a:rPr lang="en-GB" sz="1000" b="1" dirty="0">
                          <a:solidFill>
                            <a:schemeClr val="tx1"/>
                          </a:solidFill>
                          <a:effectLst/>
                          <a:latin typeface="Arial" panose="020B0604020202020204" pitchFamily="34" charset="0"/>
                          <a:cs typeface="Arial" panose="020B0604020202020204" pitchFamily="34" charset="0"/>
                        </a:rPr>
                        <a:t>1 -2 mark</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show limited knowledge and understanding of sociological theories and/or  concepts and/or evidence relevant to the question. </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b="1" dirty="0">
                          <a:solidFill>
                            <a:schemeClr val="tx1"/>
                          </a:solidFill>
                          <a:effectLst/>
                          <a:latin typeface="Arial" panose="020B0604020202020204" pitchFamily="34" charset="0"/>
                          <a:cs typeface="Arial" panose="020B0604020202020204" pitchFamily="34" charset="0"/>
                        </a:rPr>
                        <a:t>1-2 mark</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will show a limited ability to select and interpret appropriate sociological theories/concepts/ evidence  and apply it to the question.</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1-4 mark</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Answers demonstrate limited argument. Judgements and conclusions offered will show limited evaluation of the  theories/concepts/ evidence.</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794973865"/>
                  </a:ext>
                </a:extLst>
              </a:tr>
              <a:tr h="510958">
                <a:tc>
                  <a:txBody>
                    <a:bodyPr/>
                    <a:lstStyle/>
                    <a:p>
                      <a:pPr>
                        <a:lnSpc>
                          <a:spcPct val="115000"/>
                        </a:lnSpc>
                        <a:spcAft>
                          <a:spcPts val="0"/>
                        </a:spcAft>
                      </a:pPr>
                      <a:r>
                        <a:rPr lang="en-GB" sz="1000" dirty="0">
                          <a:effectLst/>
                          <a:latin typeface="Arial" panose="020B0604020202020204" pitchFamily="34" charset="0"/>
                          <a:cs typeface="Arial" panose="020B0604020202020204" pitchFamily="34" charset="0"/>
                        </a:rPr>
                        <a:t> </a:t>
                      </a:r>
                      <a:endParaRPr lang="en-GB" sz="10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NRSP</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NRSP</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000" dirty="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000" b="0" dirty="0">
                          <a:solidFill>
                            <a:schemeClr val="tx1"/>
                          </a:solidFill>
                          <a:effectLst/>
                          <a:latin typeface="Arial" panose="020B0604020202020204" pitchFamily="34" charset="0"/>
                          <a:cs typeface="Arial" panose="020B0604020202020204" pitchFamily="34" charset="0"/>
                        </a:rPr>
                        <a:t>NRSP</a:t>
                      </a:r>
                      <a:endParaRPr lang="en-GB" sz="1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636161835"/>
                  </a:ext>
                </a:extLst>
              </a:tr>
            </a:tbl>
          </a:graphicData>
        </a:graphic>
      </p:graphicFrame>
    </p:spTree>
    <p:extLst>
      <p:ext uri="{BB962C8B-B14F-4D97-AF65-F5344CB8AC3E}">
        <p14:creationId xmlns:p14="http://schemas.microsoft.com/office/powerpoint/2010/main" val="872819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Props1.xml><?xml version="1.0" encoding="utf-8"?>
<ds:datastoreItem xmlns:ds="http://schemas.openxmlformats.org/officeDocument/2006/customXml" ds:itemID="{51C21897-5F43-410D-89A5-198B9196E7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97643588-0C81-4354-9345-A6BA18BA9527}">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36f98b4f-ba65-4a7d-9a34-48b23de556cb"/>
    <ds:schemaRef ds:uri="http://purl.org/dc/elements/1.1/"/>
    <ds:schemaRef ds:uri="http://schemas.microsoft.com/office/2006/metadata/properties"/>
    <ds:schemaRef ds:uri="cd497dfa-9c52-4b77-9510-d5d8b75d053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158</TotalTime>
  <Words>6639</Words>
  <Application>Microsoft Office PowerPoint</Application>
  <PresentationFormat>On-screen Show (4:3)</PresentationFormat>
  <Paragraphs>390</Paragraphs>
  <Slides>27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Gotham Rounded Book</vt:lpstr>
      <vt:lpstr>Office Theme</vt:lpstr>
      <vt:lpstr>Assessing WJEC A Level Sociology Unit 4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GCESociology@wjec.co.uk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10</cp:revision>
  <dcterms:created xsi:type="dcterms:W3CDTF">2015-01-19T21:10:31Z</dcterms:created>
  <dcterms:modified xsi:type="dcterms:W3CDTF">2022-01-26T11:15:39Z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